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8"/>
  </p:notesMasterIdLst>
  <p:sldIdLst>
    <p:sldId id="256" r:id="rId2"/>
    <p:sldId id="261" r:id="rId3"/>
    <p:sldId id="262" r:id="rId4"/>
    <p:sldId id="263" r:id="rId5"/>
    <p:sldId id="270" r:id="rId6"/>
    <p:sldId id="266" r:id="rId7"/>
    <p:sldId id="268" r:id="rId8"/>
    <p:sldId id="264" r:id="rId9"/>
    <p:sldId id="265" r:id="rId10"/>
    <p:sldId id="267" r:id="rId11"/>
    <p:sldId id="274" r:id="rId12"/>
    <p:sldId id="271" r:id="rId13"/>
    <p:sldId id="272" r:id="rId14"/>
    <p:sldId id="269" r:id="rId15"/>
    <p:sldId id="275" r:id="rId16"/>
    <p:sldId id="259" r:id="rId17"/>
  </p:sldIdLst>
  <p:sldSz cx="12192000" cy="6858000"/>
  <p:notesSz cx="6858000" cy="9144000"/>
  <p:embeddedFontLst>
    <p:embeddedFont>
      <p:font typeface="Instrument Sans Medium" panose="020B0604020202020204" charset="0"/>
      <p:regular r:id="rId19"/>
    </p:embeddedFont>
    <p:embeddedFont>
      <p:font typeface="Inter" panose="020B0604020202020204" charset="0"/>
      <p:regular r:id="rId20"/>
    </p:embeddedFont>
    <p:embeddedFont>
      <p:font typeface="Libre Baskerville" panose="02000000000000000000" pitchFamily="2" charset="0"/>
      <p:regular r:id="rId21"/>
      <p:bold r:id="rId22"/>
      <p: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5" roundtripDataSignature="AMtx7mhnFQsu0qTBRZ+C47HNp0tuHCNko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4786" autoAdjust="0"/>
  </p:normalViewPr>
  <p:slideViewPr>
    <p:cSldViewPr snapToGrid="0">
      <p:cViewPr varScale="1">
        <p:scale>
          <a:sx n="47" d="100"/>
          <a:sy n="47" d="100"/>
        </p:scale>
        <p:origin x="1392"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customschemas.google.com/relationships/presentationmetadata" Target="meta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IN"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Calibri"/>
              <a:buNone/>
            </a:pPr>
            <a:endParaRPr dirty="0"/>
          </a:p>
        </p:txBody>
      </p:sp>
      <p:sp>
        <p:nvSpPr>
          <p:cNvPr id="96" name="Google Shape;9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IN" sz="1200" b="0" i="0" u="none" strike="noStrike" cap="none" smtClean="0">
                <a:solidFill>
                  <a:schemeClr val="dk1"/>
                </a:solidFill>
                <a:latin typeface="Calibri"/>
                <a:ea typeface="Calibri"/>
                <a:cs typeface="Calibri"/>
                <a:sym typeface="Calibri"/>
              </a:rPr>
              <a:t>2</a:t>
            </a:fld>
            <a:endParaRPr lang="en-IN"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4248500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IN" sz="1200" b="0" i="0" u="none" strike="noStrike" cap="none" smtClean="0">
                <a:solidFill>
                  <a:schemeClr val="dk1"/>
                </a:solidFill>
                <a:latin typeface="Calibri"/>
                <a:ea typeface="Calibri"/>
                <a:cs typeface="Calibri"/>
                <a:sym typeface="Calibri"/>
              </a:rPr>
              <a:t>5</a:t>
            </a:fld>
            <a:endParaRPr lang="en-IN"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5325071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IN" sz="1200" b="0" i="0" u="none" strike="noStrike" cap="none" smtClean="0">
                <a:solidFill>
                  <a:schemeClr val="dk1"/>
                </a:solidFill>
                <a:latin typeface="Calibri"/>
                <a:ea typeface="Calibri"/>
                <a:cs typeface="Calibri"/>
                <a:sym typeface="Calibri"/>
              </a:rPr>
              <a:t>7</a:t>
            </a:fld>
            <a:endParaRPr lang="en-IN"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0393060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IN" sz="1200" b="0" i="0" u="none" strike="noStrike" cap="none" smtClean="0">
                <a:solidFill>
                  <a:schemeClr val="dk1"/>
                </a:solidFill>
                <a:latin typeface="Calibri"/>
                <a:ea typeface="Calibri"/>
                <a:cs typeface="Calibri"/>
                <a:sym typeface="Calibri"/>
              </a:rPr>
              <a:t>8</a:t>
            </a:fld>
            <a:endParaRPr lang="en-IN"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1920055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IN" sz="1200" b="0" i="0" u="none" strike="noStrike" cap="none" smtClean="0">
                <a:solidFill>
                  <a:schemeClr val="dk1"/>
                </a:solidFill>
                <a:latin typeface="Calibri"/>
                <a:ea typeface="Calibri"/>
                <a:cs typeface="Calibri"/>
                <a:sym typeface="Calibri"/>
              </a:rPr>
              <a:t>9</a:t>
            </a:fld>
            <a:endParaRPr lang="en-IN"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8590918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IN" sz="1200" b="0" i="0" u="none" strike="noStrike" cap="none" smtClean="0">
                <a:solidFill>
                  <a:schemeClr val="dk1"/>
                </a:solidFill>
                <a:latin typeface="Calibri"/>
                <a:ea typeface="Calibri"/>
                <a:cs typeface="Calibri"/>
                <a:sym typeface="Calibri"/>
              </a:rPr>
              <a:t>13</a:t>
            </a:fld>
            <a:endParaRPr lang="en-IN"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7459389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IN" sz="1200" b="0" i="0" u="none" strike="noStrike" cap="none" smtClean="0">
                <a:solidFill>
                  <a:schemeClr val="dk1"/>
                </a:solidFill>
                <a:latin typeface="Calibri"/>
                <a:ea typeface="Calibri"/>
                <a:cs typeface="Calibri"/>
                <a:sym typeface="Calibri"/>
              </a:rPr>
              <a:t>15</a:t>
            </a:fld>
            <a:endParaRPr lang="en-IN"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1858105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200"/>
              <a:buFont typeface="Calibri"/>
              <a:buNone/>
            </a:pPr>
            <a:endParaRPr/>
          </a:p>
        </p:txBody>
      </p:sp>
      <p:sp>
        <p:nvSpPr>
          <p:cNvPr id="114" name="Google Shape;114;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5"/>
        <p:cNvGrpSpPr/>
        <p:nvPr/>
      </p:nvGrpSpPr>
      <p:grpSpPr>
        <a:xfrm>
          <a:off x="0" y="0"/>
          <a:ext cx="0" cy="0"/>
          <a:chOff x="0" y="0"/>
          <a:chExt cx="0" cy="0"/>
        </a:xfrm>
      </p:grpSpPr>
      <p:sp>
        <p:nvSpPr>
          <p:cNvPr id="16" name="Google Shape;16;p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 name="Google Shape;18;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pic>
        <p:nvPicPr>
          <p:cNvPr id="20" name="Google Shape;20;p7"/>
          <p:cNvPicPr preferRelativeResize="0"/>
          <p:nvPr/>
        </p:nvPicPr>
        <p:blipFill rotWithShape="1">
          <a:blip r:embed="rId2">
            <a:alphaModFix/>
          </a:blip>
          <a:srcRect/>
          <a:stretch/>
        </p:blipFill>
        <p:spPr>
          <a:xfrm>
            <a:off x="8814232" y="6184984"/>
            <a:ext cx="3225397" cy="673016"/>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8"/>
        <p:cNvGrpSpPr/>
        <p:nvPr/>
      </p:nvGrpSpPr>
      <p:grpSpPr>
        <a:xfrm>
          <a:off x="0" y="0"/>
          <a:ext cx="0" cy="0"/>
          <a:chOff x="0" y="0"/>
          <a:chExt cx="0" cy="0"/>
        </a:xfrm>
      </p:grpSpPr>
      <p:sp>
        <p:nvSpPr>
          <p:cNvPr id="89" name="Google Shape;89;p17"/>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0" name="Google Shape;90;p17"/>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1" name="Google Shape;91;p1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2" name="Google Shape;92;p1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3" name="Google Shape;93;p1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1"/>
        <p:cNvGrpSpPr/>
        <p:nvPr/>
      </p:nvGrpSpPr>
      <p:grpSpPr>
        <a:xfrm>
          <a:off x="0" y="0"/>
          <a:ext cx="0" cy="0"/>
          <a:chOff x="0" y="0"/>
          <a:chExt cx="0" cy="0"/>
        </a:xfrm>
      </p:grpSpPr>
      <p:sp>
        <p:nvSpPr>
          <p:cNvPr id="22" name="Google Shape;22;p8"/>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8"/>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24" name="Google Shape;24;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pic>
        <p:nvPicPr>
          <p:cNvPr id="27" name="Google Shape;27;p8"/>
          <p:cNvPicPr preferRelativeResize="0"/>
          <p:nvPr/>
        </p:nvPicPr>
        <p:blipFill rotWithShape="1">
          <a:blip r:embed="rId2">
            <a:alphaModFix/>
          </a:blip>
          <a:srcRect/>
          <a:stretch/>
        </p:blipFill>
        <p:spPr>
          <a:xfrm>
            <a:off x="8814232" y="6184984"/>
            <a:ext cx="3225397" cy="673016"/>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8"/>
        <p:cNvGrpSpPr/>
        <p:nvPr/>
      </p:nvGrpSpPr>
      <p:grpSpPr>
        <a:xfrm>
          <a:off x="0" y="0"/>
          <a:ext cx="0" cy="0"/>
          <a:chOff x="0" y="0"/>
          <a:chExt cx="0" cy="0"/>
        </a:xfrm>
      </p:grpSpPr>
      <p:sp>
        <p:nvSpPr>
          <p:cNvPr id="29" name="Google Shape;29;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pic>
        <p:nvPicPr>
          <p:cNvPr id="32" name="Google Shape;32;p9"/>
          <p:cNvPicPr preferRelativeResize="0"/>
          <p:nvPr/>
        </p:nvPicPr>
        <p:blipFill rotWithShape="1">
          <a:blip r:embed="rId2">
            <a:alphaModFix/>
          </a:blip>
          <a:srcRect/>
          <a:stretch/>
        </p:blipFill>
        <p:spPr>
          <a:xfrm>
            <a:off x="8814232" y="6184984"/>
            <a:ext cx="3225397" cy="673016"/>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0"/>
        <p:cNvGrpSpPr/>
        <p:nvPr/>
      </p:nvGrpSpPr>
      <p:grpSpPr>
        <a:xfrm>
          <a:off x="0" y="0"/>
          <a:ext cx="0" cy="0"/>
          <a:chOff x="0" y="0"/>
          <a:chExt cx="0" cy="0"/>
        </a:xfrm>
      </p:grpSpPr>
      <p:sp>
        <p:nvSpPr>
          <p:cNvPr id="41" name="Google Shape;41;p11"/>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11"/>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43" name="Google Shape;43;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 name="Google Shape;45;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pic>
        <p:nvPicPr>
          <p:cNvPr id="46" name="Google Shape;46;p11"/>
          <p:cNvPicPr preferRelativeResize="0"/>
          <p:nvPr/>
        </p:nvPicPr>
        <p:blipFill rotWithShape="1">
          <a:blip r:embed="rId2">
            <a:alphaModFix/>
          </a:blip>
          <a:srcRect/>
          <a:stretch/>
        </p:blipFill>
        <p:spPr>
          <a:xfrm>
            <a:off x="8814232" y="6184984"/>
            <a:ext cx="3225397" cy="673016"/>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7"/>
        <p:cNvGrpSpPr/>
        <p:nvPr/>
      </p:nvGrpSpPr>
      <p:grpSpPr>
        <a:xfrm>
          <a:off x="0" y="0"/>
          <a:ext cx="0" cy="0"/>
          <a:chOff x="0" y="0"/>
          <a:chExt cx="0" cy="0"/>
        </a:xfrm>
      </p:grpSpPr>
      <p:sp>
        <p:nvSpPr>
          <p:cNvPr id="48" name="Google Shape;48;p1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9" name="Google Shape;49;p12"/>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 name="Google Shape;50;p12"/>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1" name="Google Shape;51;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pic>
        <p:nvPicPr>
          <p:cNvPr id="54" name="Google Shape;54;p12"/>
          <p:cNvPicPr preferRelativeResize="0"/>
          <p:nvPr/>
        </p:nvPicPr>
        <p:blipFill rotWithShape="1">
          <a:blip r:embed="rId2">
            <a:alphaModFix/>
          </a:blip>
          <a:srcRect/>
          <a:stretch/>
        </p:blipFill>
        <p:spPr>
          <a:xfrm>
            <a:off x="8814232" y="6184984"/>
            <a:ext cx="3225397" cy="673016"/>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55"/>
        <p:cNvGrpSpPr/>
        <p:nvPr/>
      </p:nvGrpSpPr>
      <p:grpSpPr>
        <a:xfrm>
          <a:off x="0" y="0"/>
          <a:ext cx="0" cy="0"/>
          <a:chOff x="0" y="0"/>
          <a:chExt cx="0" cy="0"/>
        </a:xfrm>
      </p:grpSpPr>
      <p:sp>
        <p:nvSpPr>
          <p:cNvPr id="56" name="Google Shape;56;p13"/>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7" name="Google Shape;57;p13"/>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8" name="Google Shape;58;p13"/>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9" name="Google Shape;59;p13"/>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60" name="Google Shape;60;p13"/>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1" name="Google Shape;61;p1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2" name="Google Shape;62;p1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1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pic>
        <p:nvPicPr>
          <p:cNvPr id="64" name="Google Shape;64;p13"/>
          <p:cNvPicPr preferRelativeResize="0"/>
          <p:nvPr/>
        </p:nvPicPr>
        <p:blipFill rotWithShape="1">
          <a:blip r:embed="rId2">
            <a:alphaModFix/>
          </a:blip>
          <a:srcRect/>
          <a:stretch/>
        </p:blipFill>
        <p:spPr>
          <a:xfrm>
            <a:off x="8814232" y="6184984"/>
            <a:ext cx="3225397" cy="673016"/>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5"/>
        <p:cNvGrpSpPr/>
        <p:nvPr/>
      </p:nvGrpSpPr>
      <p:grpSpPr>
        <a:xfrm>
          <a:off x="0" y="0"/>
          <a:ext cx="0" cy="0"/>
          <a:chOff x="0" y="0"/>
          <a:chExt cx="0" cy="0"/>
        </a:xfrm>
      </p:grpSpPr>
      <p:sp>
        <p:nvSpPr>
          <p:cNvPr id="66" name="Google Shape;66;p14"/>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14"/>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8" name="Google Shape;68;p14"/>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1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1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pic>
        <p:nvPicPr>
          <p:cNvPr id="72" name="Google Shape;72;p14"/>
          <p:cNvPicPr preferRelativeResize="0"/>
          <p:nvPr/>
        </p:nvPicPr>
        <p:blipFill rotWithShape="1">
          <a:blip r:embed="rId2">
            <a:alphaModFix/>
          </a:blip>
          <a:srcRect/>
          <a:stretch/>
        </p:blipFill>
        <p:spPr>
          <a:xfrm>
            <a:off x="8814232" y="6184984"/>
            <a:ext cx="3225397" cy="673016"/>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73"/>
        <p:cNvGrpSpPr/>
        <p:nvPr/>
      </p:nvGrpSpPr>
      <p:grpSpPr>
        <a:xfrm>
          <a:off x="0" y="0"/>
          <a:ext cx="0" cy="0"/>
          <a:chOff x="0" y="0"/>
          <a:chExt cx="0" cy="0"/>
        </a:xfrm>
      </p:grpSpPr>
      <p:sp>
        <p:nvSpPr>
          <p:cNvPr id="74" name="Google Shape;74;p15"/>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5" name="Google Shape;75;p15"/>
          <p:cNvSpPr>
            <a:spLocks noGrp="1"/>
          </p:cNvSpPr>
          <p:nvPr>
            <p:ph type="pic" idx="2"/>
          </p:nvPr>
        </p:nvSpPr>
        <p:spPr>
          <a:xfrm>
            <a:off x="5183188" y="987425"/>
            <a:ext cx="6172200" cy="4873625"/>
          </a:xfrm>
          <a:prstGeom prst="rect">
            <a:avLst/>
          </a:prstGeom>
          <a:noFill/>
          <a:ln>
            <a:noFill/>
          </a:ln>
        </p:spPr>
      </p:sp>
      <p:sp>
        <p:nvSpPr>
          <p:cNvPr id="76" name="Google Shape;76;p15"/>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77" name="Google Shape;77;p1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pic>
        <p:nvPicPr>
          <p:cNvPr id="80" name="Google Shape;80;p15"/>
          <p:cNvPicPr preferRelativeResize="0"/>
          <p:nvPr/>
        </p:nvPicPr>
        <p:blipFill rotWithShape="1">
          <a:blip r:embed="rId2">
            <a:alphaModFix/>
          </a:blip>
          <a:srcRect/>
          <a:stretch/>
        </p:blipFill>
        <p:spPr>
          <a:xfrm>
            <a:off x="8814232" y="6184984"/>
            <a:ext cx="3225397" cy="673016"/>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81"/>
        <p:cNvGrpSpPr/>
        <p:nvPr/>
      </p:nvGrpSpPr>
      <p:grpSpPr>
        <a:xfrm>
          <a:off x="0" y="0"/>
          <a:ext cx="0" cy="0"/>
          <a:chOff x="0" y="0"/>
          <a:chExt cx="0" cy="0"/>
        </a:xfrm>
      </p:grpSpPr>
      <p:sp>
        <p:nvSpPr>
          <p:cNvPr id="82" name="Google Shape;82;p1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3" name="Google Shape;83;p16"/>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4" name="Google Shape;84;p1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IN"/>
              <a:t>‹#›</a:t>
            </a:fld>
            <a:endParaRPr/>
          </a:p>
        </p:txBody>
      </p:sp>
      <p:pic>
        <p:nvPicPr>
          <p:cNvPr id="87" name="Google Shape;87;p16"/>
          <p:cNvPicPr preferRelativeResize="0"/>
          <p:nvPr/>
        </p:nvPicPr>
        <p:blipFill rotWithShape="1">
          <a:blip r:embed="rId2">
            <a:alphaModFix/>
          </a:blip>
          <a:srcRect/>
          <a:stretch/>
        </p:blipFill>
        <p:spPr>
          <a:xfrm>
            <a:off x="8814232" y="6184984"/>
            <a:ext cx="3225397" cy="673016"/>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6"/>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I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http://BikeWale.com" TargetMode="External"/></Relationships>
</file>

<file path=ppt/slides/_rels/slide3.xml.rels><?xml version="1.0" encoding="UTF-8" standalone="yes"?>
<Relationships xmlns="http://schemas.openxmlformats.org/package/2006/relationships"><Relationship Id="rId2" Type="http://schemas.openxmlformats.org/officeDocument/2006/relationships/hyperlink" Target="http://BikeWale.com"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pic>
        <p:nvPicPr>
          <p:cNvPr id="98" name="Google Shape;98;p1"/>
          <p:cNvPicPr preferRelativeResize="0"/>
          <p:nvPr/>
        </p:nvPicPr>
        <p:blipFill rotWithShape="1">
          <a:blip r:embed="rId3">
            <a:alphaModFix/>
          </a:blip>
          <a:srcRect b="58717"/>
          <a:stretch/>
        </p:blipFill>
        <p:spPr>
          <a:xfrm>
            <a:off x="0" y="-314960"/>
            <a:ext cx="12190815" cy="2763520"/>
          </a:xfrm>
          <a:prstGeom prst="rect">
            <a:avLst/>
          </a:prstGeom>
          <a:noFill/>
          <a:ln>
            <a:noFill/>
          </a:ln>
        </p:spPr>
      </p:pic>
      <p:sp>
        <p:nvSpPr>
          <p:cNvPr id="99" name="Google Shape;99;p1"/>
          <p:cNvSpPr txBox="1"/>
          <p:nvPr/>
        </p:nvSpPr>
        <p:spPr>
          <a:xfrm>
            <a:off x="0" y="2448560"/>
            <a:ext cx="12190815" cy="2954615"/>
          </a:xfrm>
          <a:prstGeom prst="rect">
            <a:avLst/>
          </a:prstGeom>
          <a:noFill/>
          <a:ln>
            <a:noFill/>
          </a:ln>
        </p:spPr>
        <p:txBody>
          <a:bodyPr spcFirstLastPara="1" wrap="square" lIns="91425" tIns="45700" rIns="91425" bIns="45700" anchor="t" anchorCtr="0">
            <a:spAutoFit/>
          </a:bodyPr>
          <a:lstStyle/>
          <a:p>
            <a:pPr marL="0" marR="0" lvl="0" indent="0" rtl="0">
              <a:spcBef>
                <a:spcPts val="0"/>
              </a:spcBef>
              <a:spcAft>
                <a:spcPts val="0"/>
              </a:spcAft>
              <a:buNone/>
            </a:pPr>
            <a:r>
              <a:rPr lang="en-IN" sz="4000" b="0" i="0" u="none" strike="noStrike" cap="none" dirty="0">
                <a:solidFill>
                  <a:srgbClr val="FF0000"/>
                </a:solidFill>
                <a:latin typeface="Calibri"/>
                <a:ea typeface="Calibri"/>
                <a:cs typeface="Calibri"/>
                <a:sym typeface="Calibri"/>
              </a:rPr>
              <a:t>Website</a:t>
            </a:r>
            <a:r>
              <a:rPr lang="en-IN" sz="4000" b="0" i="0" u="none" strike="noStrike" cap="none" dirty="0">
                <a:solidFill>
                  <a:schemeClr val="tx1"/>
                </a:solidFill>
                <a:latin typeface="Calibri"/>
                <a:ea typeface="Calibri"/>
                <a:cs typeface="Calibri"/>
                <a:sym typeface="Calibri"/>
              </a:rPr>
              <a:t>: </a:t>
            </a:r>
            <a:r>
              <a:rPr lang="en-IN" sz="4000" i="0" u="none" strike="noStrike" cap="none" dirty="0">
                <a:solidFill>
                  <a:schemeClr val="tx1"/>
                </a:solidFill>
                <a:latin typeface="Calibri"/>
                <a:ea typeface="Calibri"/>
                <a:cs typeface="Calibri"/>
                <a:sym typeface="Calibri"/>
              </a:rPr>
              <a:t>Bikewale.com</a:t>
            </a:r>
            <a:endParaRPr lang="en-IN" dirty="0">
              <a:solidFill>
                <a:schemeClr val="dk1"/>
              </a:solidFill>
              <a:latin typeface="Calibri"/>
              <a:ea typeface="Calibri"/>
              <a:cs typeface="Calibri"/>
              <a:sym typeface="Calibri"/>
            </a:endParaRPr>
          </a:p>
          <a:p>
            <a:pPr lvl="0"/>
            <a:r>
              <a:rPr lang="en-IN" sz="4000" dirty="0">
                <a:solidFill>
                  <a:schemeClr val="accent2">
                    <a:lumMod val="75000"/>
                  </a:schemeClr>
                </a:solidFill>
                <a:latin typeface="Calibri"/>
                <a:ea typeface="Calibri"/>
                <a:cs typeface="Calibri"/>
                <a:sym typeface="Calibri"/>
              </a:rPr>
              <a:t>Title</a:t>
            </a:r>
            <a:r>
              <a:rPr lang="en-IN" sz="3600" dirty="0">
                <a:solidFill>
                  <a:schemeClr val="tx1">
                    <a:lumMod val="95000"/>
                    <a:lumOff val="5000"/>
                  </a:schemeClr>
                </a:solidFill>
                <a:latin typeface="Calibri"/>
                <a:ea typeface="Calibri"/>
                <a:cs typeface="Calibri"/>
                <a:sym typeface="Calibri"/>
              </a:rPr>
              <a:t>: </a:t>
            </a:r>
            <a:r>
              <a:rPr lang="en-US" sz="3600" dirty="0">
                <a:solidFill>
                  <a:schemeClr val="tx1">
                    <a:lumMod val="95000"/>
                    <a:lumOff val="5000"/>
                  </a:schemeClr>
                </a:solidFill>
                <a:latin typeface="Calibri"/>
                <a:ea typeface="Calibri"/>
                <a:cs typeface="Calibri"/>
                <a:sym typeface="Calibri"/>
              </a:rPr>
              <a:t>Analyzing Indian Motorcycle Trends using </a:t>
            </a:r>
            <a:r>
              <a:rPr lang="en-US" sz="3600" dirty="0" err="1">
                <a:solidFill>
                  <a:schemeClr val="tx1">
                    <a:lumMod val="95000"/>
                    <a:lumOff val="5000"/>
                  </a:schemeClr>
                </a:solidFill>
                <a:latin typeface="Calibri"/>
                <a:ea typeface="Calibri"/>
                <a:cs typeface="Calibri"/>
                <a:sym typeface="Calibri"/>
              </a:rPr>
              <a:t>BikeWale</a:t>
            </a:r>
            <a:r>
              <a:rPr lang="en-US" sz="3600" dirty="0">
                <a:solidFill>
                  <a:schemeClr val="tx1">
                    <a:lumMod val="95000"/>
                    <a:lumOff val="5000"/>
                  </a:schemeClr>
                </a:solidFill>
                <a:latin typeface="Calibri"/>
                <a:ea typeface="Calibri"/>
                <a:cs typeface="Calibri"/>
                <a:sym typeface="Calibri"/>
              </a:rPr>
              <a:t> Data </a:t>
            </a:r>
          </a:p>
          <a:p>
            <a:pPr lvl="0"/>
            <a:r>
              <a:rPr lang="en-US" sz="3600" dirty="0">
                <a:solidFill>
                  <a:srgbClr val="FF0000"/>
                </a:solidFill>
                <a:latin typeface="Calibri"/>
                <a:ea typeface="Calibri"/>
                <a:cs typeface="Calibri"/>
                <a:sym typeface="Calibri"/>
              </a:rPr>
              <a:t>Name</a:t>
            </a:r>
            <a:r>
              <a:rPr lang="en-US" sz="3600" dirty="0">
                <a:solidFill>
                  <a:schemeClr val="tx1">
                    <a:lumMod val="95000"/>
                    <a:lumOff val="5000"/>
                  </a:schemeClr>
                </a:solidFill>
                <a:latin typeface="Calibri"/>
                <a:ea typeface="Calibri"/>
                <a:cs typeface="Calibri"/>
                <a:sym typeface="Calibri"/>
              </a:rPr>
              <a:t>: </a:t>
            </a:r>
            <a:r>
              <a:rPr lang="en-US" sz="3600" dirty="0" err="1">
                <a:solidFill>
                  <a:schemeClr val="tx1">
                    <a:lumMod val="95000"/>
                    <a:lumOff val="5000"/>
                  </a:schemeClr>
                </a:solidFill>
                <a:latin typeface="Calibri"/>
                <a:ea typeface="Calibri"/>
                <a:cs typeface="Calibri"/>
                <a:sym typeface="Calibri"/>
              </a:rPr>
              <a:t>Prasad.M</a:t>
            </a:r>
            <a:r>
              <a:rPr lang="en-US" sz="3600" dirty="0">
                <a:solidFill>
                  <a:schemeClr val="tx1">
                    <a:lumMod val="95000"/>
                    <a:lumOff val="5000"/>
                  </a:schemeClr>
                </a:solidFill>
                <a:latin typeface="Calibri"/>
                <a:ea typeface="Calibri"/>
                <a:cs typeface="Calibri"/>
                <a:sym typeface="Calibri"/>
              </a:rPr>
              <a:t> </a:t>
            </a:r>
          </a:p>
          <a:p>
            <a:pPr lvl="0"/>
            <a:r>
              <a:rPr lang="en-US" sz="3600" dirty="0">
                <a:solidFill>
                  <a:schemeClr val="tx1">
                    <a:lumMod val="95000"/>
                    <a:lumOff val="5000"/>
                  </a:schemeClr>
                </a:solidFill>
                <a:latin typeface="Calibri"/>
                <a:ea typeface="Calibri"/>
                <a:cs typeface="Calibri"/>
                <a:sym typeface="Calibri"/>
              </a:rPr>
              <a:t>Date: 12-08-2025</a:t>
            </a:r>
            <a:endParaRPr lang="en-IN" sz="2000" dirty="0">
              <a:solidFill>
                <a:schemeClr val="tx1">
                  <a:lumMod val="95000"/>
                  <a:lumOff val="5000"/>
                </a:schemeClr>
              </a:solidFill>
              <a:latin typeface="Calibri"/>
              <a:ea typeface="Calibri"/>
              <a:cs typeface="Calibri"/>
              <a:sym typeface="Calibri"/>
            </a:endParaRPr>
          </a:p>
          <a:p>
            <a:pPr marL="0" marR="0" lvl="0" indent="0" algn="ctr" rtl="0">
              <a:spcBef>
                <a:spcPts val="0"/>
              </a:spcBef>
              <a:spcAft>
                <a:spcPts val="0"/>
              </a:spcAft>
              <a:buNone/>
            </a:pPr>
            <a:endParaRPr lang="en-IN" sz="2000" dirty="0">
              <a:solidFill>
                <a:schemeClr val="dk1"/>
              </a:solidFill>
              <a:latin typeface="Calibri"/>
              <a:ea typeface="Calibri"/>
              <a:cs typeface="Calibri"/>
              <a:sym typeface="Calibri"/>
            </a:endParaRPr>
          </a:p>
          <a:p>
            <a:pPr marL="0" marR="0" lvl="0" indent="0" algn="ctr" rtl="0">
              <a:spcBef>
                <a:spcPts val="0"/>
              </a:spcBef>
              <a:spcAft>
                <a:spcPts val="0"/>
              </a:spcAft>
              <a:buNone/>
            </a:pP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8A8975-1DC5-F1F1-2962-89FA6A57E238}"/>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F205061C-B9A1-984F-B072-A16C0DAEA920}"/>
              </a:ext>
            </a:extLst>
          </p:cNvPr>
          <p:cNvPicPr>
            <a:picLocks noChangeAspect="1"/>
          </p:cNvPicPr>
          <p:nvPr/>
        </p:nvPicPr>
        <p:blipFill>
          <a:blip r:embed="rId2"/>
          <a:stretch>
            <a:fillRect/>
          </a:stretch>
        </p:blipFill>
        <p:spPr>
          <a:xfrm>
            <a:off x="4270" y="242410"/>
            <a:ext cx="6869429" cy="6504864"/>
          </a:xfrm>
          <a:prstGeom prst="rect">
            <a:avLst/>
          </a:prstGeom>
        </p:spPr>
      </p:pic>
      <p:sp>
        <p:nvSpPr>
          <p:cNvPr id="3" name="Text 1">
            <a:extLst>
              <a:ext uri="{FF2B5EF4-FFF2-40B4-BE49-F238E27FC236}">
                <a16:creationId xmlns:a16="http://schemas.microsoft.com/office/drawing/2014/main" id="{F0CB5B8C-C841-2C18-5F50-41A0686BCF3B}"/>
              </a:ext>
            </a:extLst>
          </p:cNvPr>
          <p:cNvSpPr/>
          <p:nvPr/>
        </p:nvSpPr>
        <p:spPr>
          <a:xfrm>
            <a:off x="7062548" y="242410"/>
            <a:ext cx="4854164" cy="2126337"/>
          </a:xfrm>
          <a:prstGeom prst="rect">
            <a:avLst/>
          </a:prstGeom>
          <a:noFill/>
          <a:ln/>
        </p:spPr>
        <p:txBody>
          <a:bodyPr wrap="square" lIns="0" tIns="0" rIns="0" bIns="0" rtlCol="0" anchor="t"/>
          <a:lstStyle/>
          <a:p>
            <a:pPr marL="0" indent="0" algn="l">
              <a:lnSpc>
                <a:spcPts val="5550"/>
              </a:lnSpc>
              <a:buNone/>
            </a:pPr>
            <a:r>
              <a:rPr lang="en-US" sz="3200" dirty="0">
                <a:solidFill>
                  <a:srgbClr val="FF0000"/>
                </a:solidFill>
                <a:latin typeface="Instrument Sans Medium" pitchFamily="34" charset="0"/>
                <a:ea typeface="Instrument Sans Medium" pitchFamily="34" charset="-122"/>
                <a:cs typeface="Instrument Sans Medium" pitchFamily="34" charset="-120"/>
              </a:rPr>
              <a:t>Bike Ratings Count: Understanding User Sentiment</a:t>
            </a:r>
            <a:endParaRPr lang="en-US" sz="3200" dirty="0">
              <a:solidFill>
                <a:srgbClr val="FF0000"/>
              </a:solidFill>
            </a:endParaRPr>
          </a:p>
        </p:txBody>
      </p:sp>
      <p:sp>
        <p:nvSpPr>
          <p:cNvPr id="4" name="Text 2">
            <a:extLst>
              <a:ext uri="{FF2B5EF4-FFF2-40B4-BE49-F238E27FC236}">
                <a16:creationId xmlns:a16="http://schemas.microsoft.com/office/drawing/2014/main" id="{22715223-7714-D987-6945-CA53C03327C4}"/>
              </a:ext>
            </a:extLst>
          </p:cNvPr>
          <p:cNvSpPr/>
          <p:nvPr/>
        </p:nvSpPr>
        <p:spPr>
          <a:xfrm>
            <a:off x="7053336" y="2368747"/>
            <a:ext cx="4683739" cy="2540318"/>
          </a:xfrm>
          <a:prstGeom prst="rect">
            <a:avLst/>
          </a:prstGeom>
          <a:noFill/>
          <a:ln/>
        </p:spPr>
        <p:txBody>
          <a:bodyPr wrap="square" lIns="0" tIns="0" rIns="0" bIns="0" rtlCol="0" anchor="t"/>
          <a:lstStyle/>
          <a:p>
            <a:pPr marL="0" indent="0">
              <a:lnSpc>
                <a:spcPts val="2850"/>
              </a:lnSpc>
              <a:buNone/>
            </a:pPr>
            <a:r>
              <a:rPr lang="en-US" sz="1750" dirty="0">
                <a:solidFill>
                  <a:schemeClr val="tx1">
                    <a:lumMod val="85000"/>
                    <a:lumOff val="15000"/>
                  </a:schemeClr>
                </a:solidFill>
                <a:latin typeface="Inter" pitchFamily="34" charset="0"/>
                <a:ea typeface="Inter" pitchFamily="34" charset="-122"/>
                <a:cs typeface="Inter" pitchFamily="34" charset="-120"/>
              </a:rPr>
              <a:t>This count plot visually represents the frequency of each unique rating value within our dataset. The bars are thoughtfully ordered by frequency, ensuring that the most common rating categories are immediately apparent. This chart is instrumental in understanding how many bikes have garnered a specific number of user ratings, providing a quantitative perspective on user engagement and overall bike popularity on BikeWale.com.</a:t>
            </a:r>
            <a:endParaRPr lang="en-US" sz="1750" dirty="0">
              <a:solidFill>
                <a:schemeClr val="tx1">
                  <a:lumMod val="85000"/>
                  <a:lumOff val="15000"/>
                </a:schemeClr>
              </a:solidFill>
            </a:endParaRPr>
          </a:p>
        </p:txBody>
      </p:sp>
    </p:spTree>
    <p:extLst>
      <p:ext uri="{BB962C8B-B14F-4D97-AF65-F5344CB8AC3E}">
        <p14:creationId xmlns:p14="http://schemas.microsoft.com/office/powerpoint/2010/main" val="3895631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A7FA45-A102-54BA-6974-D5D322F433A9}"/>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675A4233-3610-6E60-F9EF-DCFB831AC97C}"/>
              </a:ext>
            </a:extLst>
          </p:cNvPr>
          <p:cNvPicPr>
            <a:picLocks noChangeAspect="1"/>
          </p:cNvPicPr>
          <p:nvPr/>
        </p:nvPicPr>
        <p:blipFill>
          <a:blip r:embed="rId2"/>
          <a:stretch>
            <a:fillRect/>
          </a:stretch>
        </p:blipFill>
        <p:spPr>
          <a:xfrm>
            <a:off x="185098" y="1467811"/>
            <a:ext cx="6057900" cy="4913194"/>
          </a:xfrm>
          <a:prstGeom prst="rect">
            <a:avLst/>
          </a:prstGeom>
        </p:spPr>
      </p:pic>
      <p:sp>
        <p:nvSpPr>
          <p:cNvPr id="3" name="TextBox 2">
            <a:extLst>
              <a:ext uri="{FF2B5EF4-FFF2-40B4-BE49-F238E27FC236}">
                <a16:creationId xmlns:a16="http://schemas.microsoft.com/office/drawing/2014/main" id="{19A5CE9B-E45A-48EF-672F-E5EDCDDAA6B7}"/>
              </a:ext>
            </a:extLst>
          </p:cNvPr>
          <p:cNvSpPr txBox="1"/>
          <p:nvPr/>
        </p:nvSpPr>
        <p:spPr>
          <a:xfrm>
            <a:off x="1425480" y="267789"/>
            <a:ext cx="9341040" cy="769441"/>
          </a:xfrm>
          <a:prstGeom prst="rect">
            <a:avLst/>
          </a:prstGeom>
          <a:noFill/>
        </p:spPr>
        <p:txBody>
          <a:bodyPr wrap="square">
            <a:spAutoFit/>
          </a:bodyPr>
          <a:lstStyle/>
          <a:p>
            <a:r>
              <a:rPr lang="en-US" sz="4400" dirty="0">
                <a:solidFill>
                  <a:srgbClr val="FF0000"/>
                </a:solidFill>
              </a:rPr>
              <a:t>Market Share of Top Bike Brands</a:t>
            </a:r>
            <a:endParaRPr lang="en-IN" sz="4400" dirty="0">
              <a:solidFill>
                <a:srgbClr val="FF0000"/>
              </a:solidFill>
            </a:endParaRPr>
          </a:p>
        </p:txBody>
      </p:sp>
      <p:sp>
        <p:nvSpPr>
          <p:cNvPr id="4" name="Text 0">
            <a:extLst>
              <a:ext uri="{FF2B5EF4-FFF2-40B4-BE49-F238E27FC236}">
                <a16:creationId xmlns:a16="http://schemas.microsoft.com/office/drawing/2014/main" id="{28320071-A14A-865B-29F7-2918049A0684}"/>
              </a:ext>
            </a:extLst>
          </p:cNvPr>
          <p:cNvSpPr/>
          <p:nvPr/>
        </p:nvSpPr>
        <p:spPr>
          <a:xfrm>
            <a:off x="6382717" y="1672527"/>
            <a:ext cx="4917629" cy="4179456"/>
          </a:xfrm>
          <a:prstGeom prst="rect">
            <a:avLst/>
          </a:prstGeom>
          <a:noFill/>
          <a:ln/>
        </p:spPr>
        <p:txBody>
          <a:bodyPr wrap="none" lIns="0" tIns="0" rIns="0" bIns="0" rtlCol="0" anchor="t"/>
          <a:lstStyle/>
          <a:p>
            <a:pPr marL="342900" indent="-342900">
              <a:buFont typeface="Wingdings" panose="05000000000000000000" pitchFamily="2" charset="2"/>
              <a:buChar char="Ø"/>
            </a:pPr>
            <a:r>
              <a:rPr lang="en-US" sz="2000" b="1" dirty="0">
                <a:solidFill>
                  <a:schemeClr val="tx1">
                    <a:lumMod val="95000"/>
                    <a:lumOff val="5000"/>
                  </a:schemeClr>
                </a:solidFill>
              </a:rPr>
              <a:t>Top 5 Bike Brands by Count</a:t>
            </a:r>
          </a:p>
          <a:p>
            <a:pPr marL="285750" indent="-285750">
              <a:buFont typeface="Wingdings" panose="05000000000000000000" pitchFamily="2" charset="2"/>
              <a:buChar char="ü"/>
            </a:pPr>
            <a:endParaRPr lang="en-US" sz="1800" dirty="0">
              <a:solidFill>
                <a:schemeClr val="tx1">
                  <a:lumMod val="95000"/>
                  <a:lumOff val="5000"/>
                </a:schemeClr>
              </a:solidFill>
            </a:endParaRPr>
          </a:p>
          <a:p>
            <a:pPr marL="285750" indent="-285750">
              <a:lnSpc>
                <a:spcPct val="150000"/>
              </a:lnSpc>
              <a:buFont typeface="Wingdings" panose="05000000000000000000" pitchFamily="2" charset="2"/>
              <a:buChar char="ü"/>
            </a:pPr>
            <a:r>
              <a:rPr lang="en-US" sz="1800" dirty="0">
                <a:solidFill>
                  <a:schemeClr val="tx1">
                    <a:lumMod val="95000"/>
                    <a:lumOff val="5000"/>
                  </a:schemeClr>
                </a:solidFill>
              </a:rPr>
              <a:t>This pie chart displays the market share of </a:t>
            </a:r>
          </a:p>
          <a:p>
            <a:pPr>
              <a:lnSpc>
                <a:spcPct val="150000"/>
              </a:lnSpc>
            </a:pPr>
            <a:r>
              <a:rPr lang="en-US" sz="1800" dirty="0">
                <a:solidFill>
                  <a:schemeClr val="tx1">
                    <a:lumMod val="95000"/>
                    <a:lumOff val="5000"/>
                  </a:schemeClr>
                </a:solidFill>
              </a:rPr>
              <a:t>     the top 5 bike brands based on the number</a:t>
            </a:r>
          </a:p>
          <a:p>
            <a:pPr>
              <a:lnSpc>
                <a:spcPct val="150000"/>
              </a:lnSpc>
            </a:pPr>
            <a:r>
              <a:rPr lang="en-US" sz="1800" dirty="0">
                <a:solidFill>
                  <a:schemeClr val="tx1">
                    <a:lumMod val="95000"/>
                    <a:lumOff val="5000"/>
                  </a:schemeClr>
                </a:solidFill>
              </a:rPr>
              <a:t>      of models in the dataset.</a:t>
            </a:r>
          </a:p>
          <a:p>
            <a:pPr marL="285750" indent="-285750">
              <a:lnSpc>
                <a:spcPct val="150000"/>
              </a:lnSpc>
              <a:buFont typeface="Wingdings" panose="05000000000000000000" pitchFamily="2" charset="2"/>
              <a:buChar char="ü"/>
            </a:pPr>
            <a:r>
              <a:rPr lang="en-US" sz="1800" dirty="0">
                <a:solidFill>
                  <a:schemeClr val="tx1">
                    <a:lumMod val="95000"/>
                    <a:lumOff val="5000"/>
                  </a:schemeClr>
                </a:solidFill>
              </a:rPr>
              <a:t> Each slice represents a brand, and the size</a:t>
            </a:r>
          </a:p>
          <a:p>
            <a:pPr>
              <a:lnSpc>
                <a:spcPct val="150000"/>
              </a:lnSpc>
            </a:pPr>
            <a:r>
              <a:rPr lang="en-US" sz="1800" dirty="0">
                <a:solidFill>
                  <a:schemeClr val="tx1">
                    <a:lumMod val="95000"/>
                    <a:lumOff val="5000"/>
                  </a:schemeClr>
                </a:solidFill>
              </a:rPr>
              <a:t>     of the slice corresponds to its percentage</a:t>
            </a:r>
          </a:p>
          <a:p>
            <a:pPr>
              <a:lnSpc>
                <a:spcPct val="150000"/>
              </a:lnSpc>
            </a:pPr>
            <a:r>
              <a:rPr lang="en-US" sz="1800" dirty="0">
                <a:solidFill>
                  <a:schemeClr val="tx1">
                    <a:lumMod val="95000"/>
                    <a:lumOff val="5000"/>
                  </a:schemeClr>
                </a:solidFill>
              </a:rPr>
              <a:t>     of the total.</a:t>
            </a:r>
          </a:p>
          <a:p>
            <a:pPr marL="285750" indent="-285750">
              <a:lnSpc>
                <a:spcPct val="150000"/>
              </a:lnSpc>
              <a:buFont typeface="Wingdings" panose="05000000000000000000" pitchFamily="2" charset="2"/>
              <a:buChar char="ü"/>
            </a:pPr>
            <a:r>
              <a:rPr lang="en-US" sz="1800" dirty="0">
                <a:solidFill>
                  <a:schemeClr val="tx1">
                    <a:lumMod val="95000"/>
                    <a:lumOff val="5000"/>
                  </a:schemeClr>
                </a:solidFill>
              </a:rPr>
              <a:t>The chart shows that Royal Enfield and Bajaj</a:t>
            </a:r>
          </a:p>
          <a:p>
            <a:pPr>
              <a:lnSpc>
                <a:spcPct val="150000"/>
              </a:lnSpc>
            </a:pPr>
            <a:r>
              <a:rPr lang="en-US" sz="1800" dirty="0">
                <a:solidFill>
                  <a:schemeClr val="tx1">
                    <a:lumMod val="95000"/>
                    <a:lumOff val="5000"/>
                  </a:schemeClr>
                </a:solidFill>
              </a:rPr>
              <a:t>     each have 25% of the models among the</a:t>
            </a:r>
          </a:p>
          <a:p>
            <a:pPr>
              <a:lnSpc>
                <a:spcPct val="150000"/>
              </a:lnSpc>
            </a:pPr>
            <a:r>
              <a:rPr lang="en-US" sz="1800" dirty="0">
                <a:solidFill>
                  <a:schemeClr val="tx1">
                    <a:lumMod val="95000"/>
                    <a:lumOff val="5000"/>
                  </a:schemeClr>
                </a:solidFill>
              </a:rPr>
              <a:t>     top 5 brands.</a:t>
            </a:r>
          </a:p>
        </p:txBody>
      </p:sp>
    </p:spTree>
    <p:extLst>
      <p:ext uri="{BB962C8B-B14F-4D97-AF65-F5344CB8AC3E}">
        <p14:creationId xmlns:p14="http://schemas.microsoft.com/office/powerpoint/2010/main" val="22431939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6B618AF-2E04-180F-8A69-62568D032F0C}"/>
              </a:ext>
            </a:extLst>
          </p:cNvPr>
          <p:cNvSpPr txBox="1"/>
          <p:nvPr/>
        </p:nvSpPr>
        <p:spPr>
          <a:xfrm>
            <a:off x="1800053" y="699135"/>
            <a:ext cx="11797665" cy="707886"/>
          </a:xfrm>
          <a:prstGeom prst="rect">
            <a:avLst/>
          </a:prstGeom>
          <a:noFill/>
        </p:spPr>
        <p:txBody>
          <a:bodyPr wrap="square">
            <a:spAutoFit/>
          </a:bodyPr>
          <a:lstStyle/>
          <a:p>
            <a:r>
              <a:rPr lang="en-US" sz="4000" dirty="0">
                <a:solidFill>
                  <a:srgbClr val="FF0000"/>
                </a:solidFill>
              </a:rPr>
              <a:t>Price Comparison of Top Bikes</a:t>
            </a:r>
          </a:p>
        </p:txBody>
      </p:sp>
      <p:sp>
        <p:nvSpPr>
          <p:cNvPr id="5" name="TextBox 4">
            <a:extLst>
              <a:ext uri="{FF2B5EF4-FFF2-40B4-BE49-F238E27FC236}">
                <a16:creationId xmlns:a16="http://schemas.microsoft.com/office/drawing/2014/main" id="{B8BC0BF5-8B93-DE27-4379-B6BC1EB86800}"/>
              </a:ext>
            </a:extLst>
          </p:cNvPr>
          <p:cNvSpPr txBox="1"/>
          <p:nvPr/>
        </p:nvSpPr>
        <p:spPr>
          <a:xfrm>
            <a:off x="394334" y="1682115"/>
            <a:ext cx="5796914" cy="4005648"/>
          </a:xfrm>
          <a:prstGeom prst="rect">
            <a:avLst/>
          </a:prstGeom>
          <a:noFill/>
        </p:spPr>
        <p:txBody>
          <a:bodyPr wrap="square">
            <a:spAutoFit/>
          </a:bodyPr>
          <a:lstStyle/>
          <a:p>
            <a:pPr marL="342900" indent="-342900">
              <a:buFont typeface="Wingdings" panose="05000000000000000000" pitchFamily="2" charset="2"/>
              <a:buChar char="Ø"/>
            </a:pPr>
            <a:r>
              <a:rPr lang="en-US" sz="2400" b="1" dirty="0">
                <a:solidFill>
                  <a:schemeClr val="tx1">
                    <a:lumMod val="95000"/>
                    <a:lumOff val="5000"/>
                  </a:schemeClr>
                </a:solidFill>
              </a:rPr>
              <a:t>Top 5 Bikes vs Ex-Showroom Price:</a:t>
            </a:r>
          </a:p>
          <a:p>
            <a:endParaRPr lang="en-US" sz="2400" dirty="0">
              <a:solidFill>
                <a:schemeClr val="tx1">
                  <a:lumMod val="95000"/>
                  <a:lumOff val="5000"/>
                </a:schemeClr>
              </a:solidFill>
            </a:endParaRPr>
          </a:p>
          <a:p>
            <a:pPr marL="285750" indent="-285750">
              <a:lnSpc>
                <a:spcPct val="150000"/>
              </a:lnSpc>
              <a:buFont typeface="Wingdings" panose="05000000000000000000" pitchFamily="2" charset="2"/>
              <a:buChar char="ü"/>
            </a:pPr>
            <a:r>
              <a:rPr lang="en-US" sz="2000" dirty="0">
                <a:solidFill>
                  <a:schemeClr val="tx1">
                    <a:lumMod val="95000"/>
                    <a:lumOff val="5000"/>
                  </a:schemeClr>
                </a:solidFill>
              </a:rPr>
              <a:t>This bar plot shows the ex-showroom price for the first five bikes listed in the dataset.</a:t>
            </a:r>
          </a:p>
          <a:p>
            <a:pPr marL="285750" indent="-285750">
              <a:lnSpc>
                <a:spcPct val="150000"/>
              </a:lnSpc>
              <a:buFont typeface="Wingdings" panose="05000000000000000000" pitchFamily="2" charset="2"/>
              <a:buChar char="ü"/>
            </a:pPr>
            <a:r>
              <a:rPr lang="en-US" sz="2000" dirty="0">
                <a:solidFill>
                  <a:schemeClr val="tx1">
                    <a:lumMod val="95000"/>
                    <a:lumOff val="5000"/>
                  </a:schemeClr>
                </a:solidFill>
              </a:rPr>
              <a:t>The bike names are displayed on the x-axis, and their corresponding prices are on the y-axis.</a:t>
            </a:r>
          </a:p>
          <a:p>
            <a:pPr marL="285750" indent="-285750">
              <a:lnSpc>
                <a:spcPct val="150000"/>
              </a:lnSpc>
              <a:buFont typeface="Wingdings" panose="05000000000000000000" pitchFamily="2" charset="2"/>
              <a:buChar char="ü"/>
            </a:pPr>
            <a:r>
              <a:rPr lang="en-US" sz="2000" dirty="0">
                <a:solidFill>
                  <a:schemeClr val="tx1">
                    <a:lumMod val="95000"/>
                    <a:lumOff val="5000"/>
                  </a:schemeClr>
                </a:solidFill>
              </a:rPr>
              <a:t>This provides a quick visual comparison of the price points for these specific models.</a:t>
            </a:r>
          </a:p>
        </p:txBody>
      </p:sp>
      <p:pic>
        <p:nvPicPr>
          <p:cNvPr id="6" name="Picture 5">
            <a:extLst>
              <a:ext uri="{FF2B5EF4-FFF2-40B4-BE49-F238E27FC236}">
                <a16:creationId xmlns:a16="http://schemas.microsoft.com/office/drawing/2014/main" id="{7F2B0A52-F18F-669C-EBEF-A52992CDF8CE}"/>
              </a:ext>
            </a:extLst>
          </p:cNvPr>
          <p:cNvPicPr>
            <a:picLocks noChangeAspect="1"/>
          </p:cNvPicPr>
          <p:nvPr/>
        </p:nvPicPr>
        <p:blipFill>
          <a:blip r:embed="rId2"/>
          <a:stretch>
            <a:fillRect/>
          </a:stretch>
        </p:blipFill>
        <p:spPr>
          <a:xfrm>
            <a:off x="6426200" y="1682115"/>
            <a:ext cx="5371466" cy="3816985"/>
          </a:xfrm>
          <a:prstGeom prst="rect">
            <a:avLst/>
          </a:prstGeom>
        </p:spPr>
      </p:pic>
    </p:spTree>
    <p:extLst>
      <p:ext uri="{BB962C8B-B14F-4D97-AF65-F5344CB8AC3E}">
        <p14:creationId xmlns:p14="http://schemas.microsoft.com/office/powerpoint/2010/main" val="18626189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D0BD3A9-D2FE-6368-07A9-501D61F43181}"/>
              </a:ext>
            </a:extLst>
          </p:cNvPr>
          <p:cNvPicPr>
            <a:picLocks noChangeAspect="1"/>
          </p:cNvPicPr>
          <p:nvPr/>
        </p:nvPicPr>
        <p:blipFill>
          <a:blip r:embed="rId3"/>
          <a:stretch>
            <a:fillRect/>
          </a:stretch>
        </p:blipFill>
        <p:spPr>
          <a:xfrm>
            <a:off x="205740" y="1296537"/>
            <a:ext cx="5692139" cy="5213896"/>
          </a:xfrm>
          <a:prstGeom prst="rect">
            <a:avLst/>
          </a:prstGeom>
        </p:spPr>
      </p:pic>
      <p:sp>
        <p:nvSpPr>
          <p:cNvPr id="4" name="TextBox 3">
            <a:extLst>
              <a:ext uri="{FF2B5EF4-FFF2-40B4-BE49-F238E27FC236}">
                <a16:creationId xmlns:a16="http://schemas.microsoft.com/office/drawing/2014/main" id="{B6EB9C5B-9308-1234-5811-BD587F8EC1DC}"/>
              </a:ext>
            </a:extLst>
          </p:cNvPr>
          <p:cNvSpPr txBox="1"/>
          <p:nvPr/>
        </p:nvSpPr>
        <p:spPr>
          <a:xfrm>
            <a:off x="2739392" y="306439"/>
            <a:ext cx="7109460" cy="584775"/>
          </a:xfrm>
          <a:prstGeom prst="rect">
            <a:avLst/>
          </a:prstGeom>
          <a:noFill/>
        </p:spPr>
        <p:txBody>
          <a:bodyPr wrap="square">
            <a:spAutoFit/>
          </a:bodyPr>
          <a:lstStyle/>
          <a:p>
            <a:r>
              <a:rPr lang="en-US" sz="3200" dirty="0">
                <a:solidFill>
                  <a:srgbClr val="FF0000"/>
                </a:solidFill>
              </a:rPr>
              <a:t>Comprehensive Feature Analysis</a:t>
            </a:r>
          </a:p>
        </p:txBody>
      </p:sp>
      <p:sp>
        <p:nvSpPr>
          <p:cNvPr id="5" name="TextBox 4">
            <a:extLst>
              <a:ext uri="{FF2B5EF4-FFF2-40B4-BE49-F238E27FC236}">
                <a16:creationId xmlns:a16="http://schemas.microsoft.com/office/drawing/2014/main" id="{27DD37D2-F67B-286E-F1F6-E3940BFAD330}"/>
              </a:ext>
            </a:extLst>
          </p:cNvPr>
          <p:cNvSpPr txBox="1"/>
          <p:nvPr/>
        </p:nvSpPr>
        <p:spPr>
          <a:xfrm>
            <a:off x="6294122" y="1122047"/>
            <a:ext cx="9116704" cy="461665"/>
          </a:xfrm>
          <a:prstGeom prst="rect">
            <a:avLst/>
          </a:prstGeom>
          <a:noFill/>
        </p:spPr>
        <p:txBody>
          <a:bodyPr wrap="square">
            <a:spAutoFit/>
          </a:bodyPr>
          <a:lstStyle/>
          <a:p>
            <a:pPr marL="285750" indent="-285750">
              <a:buFont typeface="Wingdings" panose="05000000000000000000" pitchFamily="2" charset="2"/>
              <a:buChar char="Ø"/>
            </a:pPr>
            <a:r>
              <a:rPr lang="en-US" sz="2400" b="1" dirty="0">
                <a:solidFill>
                  <a:schemeClr val="tx1">
                    <a:lumMod val="95000"/>
                    <a:lumOff val="5000"/>
                  </a:schemeClr>
                </a:solidFill>
              </a:rPr>
              <a:t>Pair Plot of Key Bike Features</a:t>
            </a:r>
          </a:p>
        </p:txBody>
      </p:sp>
      <p:sp>
        <p:nvSpPr>
          <p:cNvPr id="2" name="Rectangle 1">
            <a:extLst>
              <a:ext uri="{FF2B5EF4-FFF2-40B4-BE49-F238E27FC236}">
                <a16:creationId xmlns:a16="http://schemas.microsoft.com/office/drawing/2014/main" id="{EAD3D34F-6060-A176-5DE2-629D6C04B6F5}"/>
              </a:ext>
            </a:extLst>
          </p:cNvPr>
          <p:cNvSpPr>
            <a:spLocks noChangeArrowheads="1"/>
          </p:cNvSpPr>
          <p:nvPr/>
        </p:nvSpPr>
        <p:spPr bwMode="auto">
          <a:xfrm>
            <a:off x="6294122" y="1795651"/>
            <a:ext cx="5692139" cy="44012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r>
              <a:rPr kumimoji="0" lang="en-US" altLang="en-US" sz="2000" b="1" i="0" u="none" strike="noStrike" cap="none" normalizeH="0" baseline="0" dirty="0">
                <a:ln>
                  <a:noFill/>
                </a:ln>
                <a:solidFill>
                  <a:schemeClr val="tx1">
                    <a:lumMod val="95000"/>
                    <a:lumOff val="5000"/>
                  </a:schemeClr>
                </a:solidFill>
                <a:effectLst/>
                <a:latin typeface="Arial" panose="020B0604020202020204" pitchFamily="34" charset="0"/>
              </a:rPr>
              <a:t>Ex-Showroom Price</a:t>
            </a:r>
            <a:r>
              <a:rPr kumimoji="0" lang="en-US" altLang="en-US" sz="2000" b="0" i="0" u="none" strike="noStrike" cap="none" normalizeH="0" baseline="0" dirty="0">
                <a:ln>
                  <a:noFill/>
                </a:ln>
                <a:solidFill>
                  <a:schemeClr val="tx1">
                    <a:lumMod val="95000"/>
                    <a:lumOff val="5000"/>
                  </a:schemeClr>
                </a:solidFill>
                <a:effectLst/>
                <a:latin typeface="Arial" panose="020B0604020202020204" pitchFamily="34" charset="0"/>
              </a:rPr>
              <a:t> has a positive correlation with </a:t>
            </a:r>
            <a:r>
              <a:rPr kumimoji="0" lang="en-US" altLang="en-US" sz="2000" b="1" i="0" u="none" strike="noStrike" cap="none" normalizeH="0" baseline="0" dirty="0">
                <a:ln>
                  <a:noFill/>
                </a:ln>
                <a:solidFill>
                  <a:schemeClr val="tx1">
                    <a:lumMod val="95000"/>
                    <a:lumOff val="5000"/>
                  </a:schemeClr>
                </a:solidFill>
                <a:effectLst/>
                <a:latin typeface="Arial" panose="020B0604020202020204" pitchFamily="34" charset="0"/>
              </a:rPr>
              <a:t>BHP</a:t>
            </a:r>
            <a:r>
              <a:rPr kumimoji="0" lang="en-US" altLang="en-US" sz="2000" b="0" i="0" u="none" strike="noStrike" cap="none" normalizeH="0" baseline="0" dirty="0">
                <a:ln>
                  <a:noFill/>
                </a:ln>
                <a:solidFill>
                  <a:schemeClr val="tx1">
                    <a:lumMod val="95000"/>
                    <a:lumOff val="5000"/>
                  </a:schemeClr>
                </a:solidFill>
                <a:effectLst/>
                <a:latin typeface="Arial" panose="020B0604020202020204" pitchFamily="34" charset="0"/>
              </a:rPr>
              <a:t>, </a:t>
            </a:r>
            <a:r>
              <a:rPr kumimoji="0" lang="en-US" altLang="en-US" sz="2000" b="1" i="0" u="none" strike="noStrike" cap="none" normalizeH="0" baseline="0" dirty="0">
                <a:ln>
                  <a:noFill/>
                </a:ln>
                <a:solidFill>
                  <a:schemeClr val="tx1">
                    <a:lumMod val="95000"/>
                    <a:lumOff val="5000"/>
                  </a:schemeClr>
                </a:solidFill>
                <a:effectLst/>
                <a:latin typeface="Arial" panose="020B0604020202020204" pitchFamily="34" charset="0"/>
              </a:rPr>
              <a:t>CC</a:t>
            </a:r>
            <a:r>
              <a:rPr kumimoji="0" lang="en-US" altLang="en-US" sz="2000" b="0" i="0" u="none" strike="noStrike" cap="none" normalizeH="0" baseline="0" dirty="0">
                <a:ln>
                  <a:noFill/>
                </a:ln>
                <a:solidFill>
                  <a:schemeClr val="tx1">
                    <a:lumMod val="95000"/>
                    <a:lumOff val="5000"/>
                  </a:schemeClr>
                </a:solidFill>
                <a:effectLst/>
                <a:latin typeface="Arial" panose="020B0604020202020204" pitchFamily="34" charset="0"/>
              </a:rPr>
              <a:t>, and </a:t>
            </a:r>
            <a:r>
              <a:rPr kumimoji="0" lang="en-US" altLang="en-US" sz="2000" b="1" i="0" u="none" strike="noStrike" cap="none" normalizeH="0" baseline="0" dirty="0">
                <a:ln>
                  <a:noFill/>
                </a:ln>
                <a:solidFill>
                  <a:schemeClr val="tx1">
                    <a:lumMod val="95000"/>
                    <a:lumOff val="5000"/>
                  </a:schemeClr>
                </a:solidFill>
                <a:effectLst/>
                <a:latin typeface="Arial" panose="020B0604020202020204" pitchFamily="34" charset="0"/>
              </a:rPr>
              <a:t>Weight</a:t>
            </a:r>
            <a:r>
              <a:rPr kumimoji="0" lang="en-US" altLang="en-US" sz="2000" b="0" i="0" u="none" strike="noStrike" cap="none" normalizeH="0" baseline="0" dirty="0">
                <a:ln>
                  <a:noFill/>
                </a:ln>
                <a:solidFill>
                  <a:schemeClr val="tx1">
                    <a:lumMod val="95000"/>
                    <a:lumOff val="5000"/>
                  </a:schemeClr>
                </a:solidFill>
                <a:effectLst/>
                <a:latin typeface="Arial" panose="020B0604020202020204" pitchFamily="34" charset="0"/>
              </a:rPr>
              <a:t> — more powerful and heavier bikes tend to cost more.</a:t>
            </a: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r>
              <a:rPr kumimoji="0" lang="en-US" altLang="en-US" sz="2000" b="1" i="0" u="none" strike="noStrike" cap="none" normalizeH="0" baseline="0" dirty="0">
                <a:ln>
                  <a:noFill/>
                </a:ln>
                <a:solidFill>
                  <a:schemeClr val="tx1">
                    <a:lumMod val="95000"/>
                    <a:lumOff val="5000"/>
                  </a:schemeClr>
                </a:solidFill>
                <a:effectLst/>
                <a:latin typeface="Arial" panose="020B0604020202020204" pitchFamily="34" charset="0"/>
              </a:rPr>
              <a:t>BHP</a:t>
            </a:r>
            <a:r>
              <a:rPr kumimoji="0" lang="en-US" altLang="en-US" sz="2000" b="0" i="0" u="none" strike="noStrike" cap="none" normalizeH="0" baseline="0" dirty="0">
                <a:ln>
                  <a:noFill/>
                </a:ln>
                <a:solidFill>
                  <a:schemeClr val="tx1">
                    <a:lumMod val="95000"/>
                    <a:lumOff val="5000"/>
                  </a:schemeClr>
                </a:solidFill>
                <a:effectLst/>
                <a:latin typeface="Arial" panose="020B0604020202020204" pitchFamily="34" charset="0"/>
              </a:rPr>
              <a:t> and </a:t>
            </a:r>
            <a:r>
              <a:rPr kumimoji="0" lang="en-US" altLang="en-US" sz="2000" b="1" i="0" u="none" strike="noStrike" cap="none" normalizeH="0" baseline="0" dirty="0">
                <a:ln>
                  <a:noFill/>
                </a:ln>
                <a:solidFill>
                  <a:schemeClr val="tx1">
                    <a:lumMod val="95000"/>
                    <a:lumOff val="5000"/>
                  </a:schemeClr>
                </a:solidFill>
                <a:effectLst/>
                <a:latin typeface="Arial" panose="020B0604020202020204" pitchFamily="34" charset="0"/>
              </a:rPr>
              <a:t>CC</a:t>
            </a:r>
            <a:r>
              <a:rPr kumimoji="0" lang="en-US" altLang="en-US" sz="2000" b="0" i="0" u="none" strike="noStrike" cap="none" normalizeH="0" baseline="0" dirty="0">
                <a:ln>
                  <a:noFill/>
                </a:ln>
                <a:solidFill>
                  <a:schemeClr val="tx1">
                    <a:lumMod val="95000"/>
                    <a:lumOff val="5000"/>
                  </a:schemeClr>
                </a:solidFill>
                <a:effectLst/>
                <a:latin typeface="Arial" panose="020B0604020202020204" pitchFamily="34" charset="0"/>
              </a:rPr>
              <a:t> show a strong positive relationship — higher engine capacity generally means higher power.</a:t>
            </a: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r>
              <a:rPr kumimoji="0" lang="en-US" altLang="en-US" sz="2000" b="1" i="0" u="none" strike="noStrike" cap="none" normalizeH="0" baseline="0" dirty="0">
                <a:ln>
                  <a:noFill/>
                </a:ln>
                <a:solidFill>
                  <a:schemeClr val="tx1">
                    <a:lumMod val="95000"/>
                    <a:lumOff val="5000"/>
                  </a:schemeClr>
                </a:solidFill>
                <a:effectLst/>
                <a:latin typeface="Arial" panose="020B0604020202020204" pitchFamily="34" charset="0"/>
              </a:rPr>
              <a:t>Mileage</a:t>
            </a:r>
            <a:r>
              <a:rPr kumimoji="0" lang="en-US" altLang="en-US" sz="2000" b="0" i="0" u="none" strike="noStrike" cap="none" normalizeH="0" baseline="0" dirty="0">
                <a:ln>
                  <a:noFill/>
                </a:ln>
                <a:solidFill>
                  <a:schemeClr val="tx1">
                    <a:lumMod val="95000"/>
                    <a:lumOff val="5000"/>
                  </a:schemeClr>
                </a:solidFill>
                <a:effectLst/>
                <a:latin typeface="Arial" panose="020B0604020202020204" pitchFamily="34" charset="0"/>
              </a:rPr>
              <a:t> has a negative correlation with </a:t>
            </a:r>
            <a:r>
              <a:rPr kumimoji="0" lang="en-US" altLang="en-US" sz="2000" b="1" i="0" u="none" strike="noStrike" cap="none" normalizeH="0" baseline="0" dirty="0">
                <a:ln>
                  <a:noFill/>
                </a:ln>
                <a:solidFill>
                  <a:schemeClr val="tx1">
                    <a:lumMod val="95000"/>
                    <a:lumOff val="5000"/>
                  </a:schemeClr>
                </a:solidFill>
                <a:effectLst/>
                <a:latin typeface="Arial" panose="020B0604020202020204" pitchFamily="34" charset="0"/>
              </a:rPr>
              <a:t>Price</a:t>
            </a:r>
            <a:r>
              <a:rPr kumimoji="0" lang="en-US" altLang="en-US" sz="2000" b="0" i="0" u="none" strike="noStrike" cap="none" normalizeH="0" baseline="0" dirty="0">
                <a:ln>
                  <a:noFill/>
                </a:ln>
                <a:solidFill>
                  <a:schemeClr val="tx1">
                    <a:lumMod val="95000"/>
                    <a:lumOff val="5000"/>
                  </a:schemeClr>
                </a:solidFill>
                <a:effectLst/>
                <a:latin typeface="Arial" panose="020B0604020202020204" pitchFamily="34" charset="0"/>
              </a:rPr>
              <a:t>, </a:t>
            </a:r>
            <a:r>
              <a:rPr kumimoji="0" lang="en-US" altLang="en-US" sz="2000" b="1" i="0" u="none" strike="noStrike" cap="none" normalizeH="0" baseline="0" dirty="0">
                <a:ln>
                  <a:noFill/>
                </a:ln>
                <a:solidFill>
                  <a:schemeClr val="tx1">
                    <a:lumMod val="95000"/>
                    <a:lumOff val="5000"/>
                  </a:schemeClr>
                </a:solidFill>
                <a:effectLst/>
                <a:latin typeface="Arial" panose="020B0604020202020204" pitchFamily="34" charset="0"/>
              </a:rPr>
              <a:t>BHP</a:t>
            </a:r>
            <a:r>
              <a:rPr kumimoji="0" lang="en-US" altLang="en-US" sz="2000" b="0" i="0" u="none" strike="noStrike" cap="none" normalizeH="0" baseline="0" dirty="0">
                <a:ln>
                  <a:noFill/>
                </a:ln>
                <a:solidFill>
                  <a:schemeClr val="tx1">
                    <a:lumMod val="95000"/>
                    <a:lumOff val="5000"/>
                  </a:schemeClr>
                </a:solidFill>
                <a:effectLst/>
                <a:latin typeface="Arial" panose="020B0604020202020204" pitchFamily="34" charset="0"/>
              </a:rPr>
              <a:t>, </a:t>
            </a:r>
            <a:r>
              <a:rPr kumimoji="0" lang="en-US" altLang="en-US" sz="2000" b="1" i="0" u="none" strike="noStrike" cap="none" normalizeH="0" baseline="0" dirty="0">
                <a:ln>
                  <a:noFill/>
                </a:ln>
                <a:solidFill>
                  <a:schemeClr val="tx1">
                    <a:lumMod val="95000"/>
                    <a:lumOff val="5000"/>
                  </a:schemeClr>
                </a:solidFill>
                <a:effectLst/>
                <a:latin typeface="Arial" panose="020B0604020202020204" pitchFamily="34" charset="0"/>
              </a:rPr>
              <a:t>CC</a:t>
            </a:r>
            <a:r>
              <a:rPr kumimoji="0" lang="en-US" altLang="en-US" sz="2000" b="0" i="0" u="none" strike="noStrike" cap="none" normalizeH="0" baseline="0" dirty="0">
                <a:ln>
                  <a:noFill/>
                </a:ln>
                <a:solidFill>
                  <a:schemeClr val="tx1">
                    <a:lumMod val="95000"/>
                    <a:lumOff val="5000"/>
                  </a:schemeClr>
                </a:solidFill>
                <a:effectLst/>
                <a:latin typeface="Arial" panose="020B0604020202020204" pitchFamily="34" charset="0"/>
              </a:rPr>
              <a:t>, and </a:t>
            </a:r>
            <a:r>
              <a:rPr kumimoji="0" lang="en-US" altLang="en-US" sz="2000" b="1" i="0" u="none" strike="noStrike" cap="none" normalizeH="0" baseline="0" dirty="0">
                <a:ln>
                  <a:noFill/>
                </a:ln>
                <a:solidFill>
                  <a:schemeClr val="tx1">
                    <a:lumMod val="95000"/>
                    <a:lumOff val="5000"/>
                  </a:schemeClr>
                </a:solidFill>
                <a:effectLst/>
                <a:latin typeface="Arial" panose="020B0604020202020204" pitchFamily="34" charset="0"/>
              </a:rPr>
              <a:t>Weight</a:t>
            </a:r>
            <a:r>
              <a:rPr kumimoji="0" lang="en-US" altLang="en-US" sz="2000" b="0" i="0" u="none" strike="noStrike" cap="none" normalizeH="0" baseline="0" dirty="0">
                <a:ln>
                  <a:noFill/>
                </a:ln>
                <a:solidFill>
                  <a:schemeClr val="tx1">
                    <a:lumMod val="95000"/>
                    <a:lumOff val="5000"/>
                  </a:schemeClr>
                </a:solidFill>
                <a:effectLst/>
                <a:latin typeface="Arial" panose="020B0604020202020204" pitchFamily="34" charset="0"/>
              </a:rPr>
              <a:t> — powerful, heavy, and expensive bikes tend to have lower fuel efficiency.</a:t>
            </a: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ü"/>
              <a:tabLst/>
            </a:pPr>
            <a:r>
              <a:rPr kumimoji="0" lang="en-US" altLang="en-US" sz="2000" b="1" i="0" u="none" strike="noStrike" cap="none" normalizeH="0" baseline="0" dirty="0">
                <a:ln>
                  <a:noFill/>
                </a:ln>
                <a:solidFill>
                  <a:schemeClr val="tx1">
                    <a:lumMod val="95000"/>
                    <a:lumOff val="5000"/>
                  </a:schemeClr>
                </a:solidFill>
                <a:effectLst/>
                <a:latin typeface="Arial" panose="020B0604020202020204" pitchFamily="34" charset="0"/>
              </a:rPr>
              <a:t>Weight</a:t>
            </a:r>
            <a:r>
              <a:rPr kumimoji="0" lang="en-US" altLang="en-US" sz="2000" b="0" i="0" u="none" strike="noStrike" cap="none" normalizeH="0" baseline="0" dirty="0">
                <a:ln>
                  <a:noFill/>
                </a:ln>
                <a:solidFill>
                  <a:schemeClr val="tx1">
                    <a:lumMod val="95000"/>
                    <a:lumOff val="5000"/>
                  </a:schemeClr>
                </a:solidFill>
                <a:effectLst/>
                <a:latin typeface="Arial" panose="020B0604020202020204" pitchFamily="34" charset="0"/>
              </a:rPr>
              <a:t> is moderately correlated with </a:t>
            </a:r>
            <a:r>
              <a:rPr kumimoji="0" lang="en-US" altLang="en-US" sz="2000" b="1" i="0" u="none" strike="noStrike" cap="none" normalizeH="0" baseline="0" dirty="0">
                <a:ln>
                  <a:noFill/>
                </a:ln>
                <a:solidFill>
                  <a:schemeClr val="tx1">
                    <a:lumMod val="95000"/>
                    <a:lumOff val="5000"/>
                  </a:schemeClr>
                </a:solidFill>
                <a:effectLst/>
                <a:latin typeface="Arial" panose="020B0604020202020204" pitchFamily="34" charset="0"/>
              </a:rPr>
              <a:t>Price</a:t>
            </a:r>
            <a:r>
              <a:rPr kumimoji="0" lang="en-US" altLang="en-US" sz="2000" b="0" i="0" u="none" strike="noStrike" cap="none" normalizeH="0" baseline="0" dirty="0">
                <a:ln>
                  <a:noFill/>
                </a:ln>
                <a:solidFill>
                  <a:schemeClr val="tx1">
                    <a:lumMod val="95000"/>
                    <a:lumOff val="5000"/>
                  </a:schemeClr>
                </a:solidFill>
                <a:effectLst/>
                <a:latin typeface="Arial" panose="020B0604020202020204" pitchFamily="34" charset="0"/>
              </a:rPr>
              <a:t> and </a:t>
            </a:r>
            <a:r>
              <a:rPr kumimoji="0" lang="en-US" altLang="en-US" sz="2000" b="1" i="0" u="none" strike="noStrike" cap="none" normalizeH="0" baseline="0" dirty="0">
                <a:ln>
                  <a:noFill/>
                </a:ln>
                <a:solidFill>
                  <a:schemeClr val="tx1">
                    <a:lumMod val="95000"/>
                    <a:lumOff val="5000"/>
                  </a:schemeClr>
                </a:solidFill>
                <a:effectLst/>
                <a:latin typeface="Arial" panose="020B0604020202020204" pitchFamily="34" charset="0"/>
              </a:rPr>
              <a:t>CC</a:t>
            </a:r>
            <a:r>
              <a:rPr kumimoji="0" lang="en-US" altLang="en-US" sz="2000" b="0" i="0" u="none" strike="noStrike" cap="none" normalizeH="0" baseline="0" dirty="0">
                <a:ln>
                  <a:noFill/>
                </a:ln>
                <a:solidFill>
                  <a:schemeClr val="tx1">
                    <a:lumMod val="95000"/>
                    <a:lumOff val="5000"/>
                  </a:schemeClr>
                </a:solidFill>
                <a:effectLst/>
                <a:latin typeface="Arial" panose="020B0604020202020204" pitchFamily="34" charset="0"/>
              </a:rPr>
              <a:t> — bigger engines usually mean heavier bikes.</a:t>
            </a:r>
          </a:p>
        </p:txBody>
      </p:sp>
    </p:spTree>
    <p:extLst>
      <p:ext uri="{BB962C8B-B14F-4D97-AF65-F5344CB8AC3E}">
        <p14:creationId xmlns:p14="http://schemas.microsoft.com/office/powerpoint/2010/main" val="26173015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a:extLst>
              <a:ext uri="{FF2B5EF4-FFF2-40B4-BE49-F238E27FC236}">
                <a16:creationId xmlns:a16="http://schemas.microsoft.com/office/drawing/2014/main" id="{227BDC1F-4BBD-F2E3-542D-6F4A53851898}"/>
              </a:ext>
            </a:extLst>
          </p:cNvPr>
          <p:cNvSpPr/>
          <p:nvPr/>
        </p:nvSpPr>
        <p:spPr>
          <a:xfrm>
            <a:off x="544896" y="428657"/>
            <a:ext cx="11828736" cy="894697"/>
          </a:xfrm>
          <a:prstGeom prst="rect">
            <a:avLst/>
          </a:prstGeom>
          <a:noFill/>
          <a:ln/>
        </p:spPr>
        <p:txBody>
          <a:bodyPr wrap="square" lIns="0" tIns="0" rIns="0" bIns="0" rtlCol="0" anchor="t"/>
          <a:lstStyle/>
          <a:p>
            <a:pPr marL="0" indent="0" algn="l">
              <a:lnSpc>
                <a:spcPts val="5550"/>
              </a:lnSpc>
              <a:buNone/>
            </a:pPr>
            <a:r>
              <a:rPr lang="en-US" sz="3200" dirty="0">
                <a:solidFill>
                  <a:srgbClr val="FF0000"/>
                </a:solidFill>
                <a:latin typeface="Instrument Sans Medium" pitchFamily="34" charset="0"/>
                <a:ea typeface="Instrument Sans Medium" pitchFamily="34" charset="-122"/>
                <a:cs typeface="Instrument Sans Medium" pitchFamily="34" charset="-120"/>
              </a:rPr>
              <a:t>Feature Correlation Heatmap: Interconnections Revealed</a:t>
            </a:r>
            <a:endParaRPr lang="en-US" sz="3200" dirty="0">
              <a:solidFill>
                <a:srgbClr val="FF0000"/>
              </a:solidFill>
            </a:endParaRPr>
          </a:p>
        </p:txBody>
      </p:sp>
      <p:sp>
        <p:nvSpPr>
          <p:cNvPr id="4" name="Text 1">
            <a:extLst>
              <a:ext uri="{FF2B5EF4-FFF2-40B4-BE49-F238E27FC236}">
                <a16:creationId xmlns:a16="http://schemas.microsoft.com/office/drawing/2014/main" id="{931C3B0B-A60B-A681-0827-D11988221276}"/>
              </a:ext>
            </a:extLst>
          </p:cNvPr>
          <p:cNvSpPr/>
          <p:nvPr/>
        </p:nvSpPr>
        <p:spPr>
          <a:xfrm>
            <a:off x="517260" y="1392352"/>
            <a:ext cx="5442264" cy="1187609"/>
          </a:xfrm>
          <a:prstGeom prst="rect">
            <a:avLst/>
          </a:prstGeom>
          <a:noFill/>
          <a:ln/>
        </p:spPr>
        <p:txBody>
          <a:bodyPr wrap="square" lIns="0" tIns="0" rIns="0" bIns="0" rtlCol="0" anchor="t"/>
          <a:lstStyle/>
          <a:p>
            <a:pPr marL="0" indent="0" algn="l">
              <a:lnSpc>
                <a:spcPts val="2850"/>
              </a:lnSpc>
              <a:buNone/>
            </a:pPr>
            <a:r>
              <a:rPr lang="en-US" sz="1750" dirty="0">
                <a:solidFill>
                  <a:schemeClr val="tx1">
                    <a:lumMod val="95000"/>
                    <a:lumOff val="5000"/>
                  </a:schemeClr>
                </a:solidFill>
                <a:latin typeface="Inter" pitchFamily="34" charset="0"/>
                <a:ea typeface="Inter" pitchFamily="34" charset="-122"/>
                <a:cs typeface="Inter" pitchFamily="34" charset="-120"/>
              </a:rPr>
              <a:t>This heatmap offers a powerful visualization of the correlation coefficients between the key numerical features of the bikes in our dataset. The color intensity and hue provide immediate insights into these relationships:</a:t>
            </a:r>
            <a:endParaRPr lang="en-US" sz="1750" dirty="0">
              <a:solidFill>
                <a:schemeClr val="tx1">
                  <a:lumMod val="95000"/>
                  <a:lumOff val="5000"/>
                </a:schemeClr>
              </a:solidFill>
            </a:endParaRPr>
          </a:p>
        </p:txBody>
      </p:sp>
      <p:sp>
        <p:nvSpPr>
          <p:cNvPr id="5" name="Text 2">
            <a:extLst>
              <a:ext uri="{FF2B5EF4-FFF2-40B4-BE49-F238E27FC236}">
                <a16:creationId xmlns:a16="http://schemas.microsoft.com/office/drawing/2014/main" id="{88E008DC-E925-199A-A2CB-347E81831DCD}"/>
              </a:ext>
            </a:extLst>
          </p:cNvPr>
          <p:cNvSpPr/>
          <p:nvPr/>
        </p:nvSpPr>
        <p:spPr>
          <a:xfrm>
            <a:off x="544896" y="3255605"/>
            <a:ext cx="5732738" cy="1924506"/>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chemeClr val="accent2">
                    <a:lumMod val="75000"/>
                  </a:schemeClr>
                </a:solidFill>
                <a:latin typeface="Inter" pitchFamily="34" charset="0"/>
                <a:ea typeface="Inter" pitchFamily="34" charset="-122"/>
                <a:cs typeface="Inter" pitchFamily="34" charset="-120"/>
              </a:rPr>
              <a:t>Red squares </a:t>
            </a:r>
            <a:r>
              <a:rPr lang="en-US" sz="1750" dirty="0">
                <a:solidFill>
                  <a:schemeClr val="tx1">
                    <a:lumMod val="95000"/>
                    <a:lumOff val="5000"/>
                  </a:schemeClr>
                </a:solidFill>
                <a:latin typeface="Inter" pitchFamily="34" charset="0"/>
                <a:ea typeface="Inter" pitchFamily="34" charset="-122"/>
                <a:cs typeface="Inter" pitchFamily="34" charset="-120"/>
              </a:rPr>
              <a:t>indicate a </a:t>
            </a:r>
            <a:r>
              <a:rPr lang="en-US" sz="1750" b="1" dirty="0">
                <a:solidFill>
                  <a:schemeClr val="tx1">
                    <a:lumMod val="95000"/>
                    <a:lumOff val="5000"/>
                  </a:schemeClr>
                </a:solidFill>
                <a:latin typeface="Inter" pitchFamily="34" charset="0"/>
                <a:ea typeface="Inter" pitchFamily="34" charset="-122"/>
                <a:cs typeface="Inter" pitchFamily="34" charset="-120"/>
              </a:rPr>
              <a:t>strong positive correlation</a:t>
            </a:r>
            <a:r>
              <a:rPr lang="en-US" sz="1750" dirty="0">
                <a:solidFill>
                  <a:schemeClr val="tx1">
                    <a:lumMod val="95000"/>
                    <a:lumOff val="5000"/>
                  </a:schemeClr>
                </a:solidFill>
                <a:latin typeface="Inter" pitchFamily="34" charset="0"/>
                <a:ea typeface="Inter" pitchFamily="34" charset="-122"/>
                <a:cs typeface="Inter" pitchFamily="34" charset="-120"/>
              </a:rPr>
              <a:t>, clearly visible between 'Price', 'BHP', and 'CC'. This suggests that higher engine capacity and power generally lead to higher prices.</a:t>
            </a:r>
            <a:endParaRPr lang="en-US" sz="1750" dirty="0">
              <a:solidFill>
                <a:schemeClr val="tx1">
                  <a:lumMod val="95000"/>
                  <a:lumOff val="5000"/>
                </a:schemeClr>
              </a:solidFill>
            </a:endParaRPr>
          </a:p>
        </p:txBody>
      </p:sp>
      <p:sp>
        <p:nvSpPr>
          <p:cNvPr id="6" name="Text 3">
            <a:extLst>
              <a:ext uri="{FF2B5EF4-FFF2-40B4-BE49-F238E27FC236}">
                <a16:creationId xmlns:a16="http://schemas.microsoft.com/office/drawing/2014/main" id="{61332234-15D3-5D7A-EB5C-B4701AD04035}"/>
              </a:ext>
            </a:extLst>
          </p:cNvPr>
          <p:cNvSpPr/>
          <p:nvPr/>
        </p:nvSpPr>
        <p:spPr>
          <a:xfrm>
            <a:off x="544896" y="4739843"/>
            <a:ext cx="5732738" cy="1451610"/>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chemeClr val="accent1"/>
                </a:solidFill>
                <a:latin typeface="Inter" pitchFamily="34" charset="0"/>
                <a:ea typeface="Inter" pitchFamily="34" charset="-122"/>
                <a:cs typeface="Inter" pitchFamily="34" charset="-120"/>
              </a:rPr>
              <a:t>Blue squares </a:t>
            </a:r>
            <a:r>
              <a:rPr lang="en-US" sz="1750" dirty="0">
                <a:solidFill>
                  <a:schemeClr val="tx1">
                    <a:lumMod val="95000"/>
                    <a:lumOff val="5000"/>
                  </a:schemeClr>
                </a:solidFill>
                <a:latin typeface="Inter" pitchFamily="34" charset="0"/>
                <a:ea typeface="Inter" pitchFamily="34" charset="-122"/>
                <a:cs typeface="Inter" pitchFamily="34" charset="-120"/>
              </a:rPr>
              <a:t>highlight a </a:t>
            </a:r>
            <a:r>
              <a:rPr lang="en-US" sz="1750" b="1" dirty="0">
                <a:solidFill>
                  <a:schemeClr val="tx1">
                    <a:lumMod val="95000"/>
                    <a:lumOff val="5000"/>
                  </a:schemeClr>
                </a:solidFill>
                <a:latin typeface="Inter" pitchFamily="34" charset="0"/>
                <a:ea typeface="Inter" pitchFamily="34" charset="-122"/>
                <a:cs typeface="Inter" pitchFamily="34" charset="-120"/>
              </a:rPr>
              <a:t>strong negative correlation</a:t>
            </a:r>
            <a:r>
              <a:rPr lang="en-US" sz="1750" dirty="0">
                <a:solidFill>
                  <a:schemeClr val="tx1">
                    <a:lumMod val="95000"/>
                    <a:lumOff val="5000"/>
                  </a:schemeClr>
                </a:solidFill>
                <a:latin typeface="Inter" pitchFamily="34" charset="0"/>
                <a:ea typeface="Inter" pitchFamily="34" charset="-122"/>
                <a:cs typeface="Inter" pitchFamily="34" charset="-120"/>
              </a:rPr>
              <a:t>, notably between 'Mileage' and all other features. This reinforces the earlier observation that increased engine size, power, and price tend to correspond with lower fuel efficiency.</a:t>
            </a:r>
            <a:endParaRPr lang="en-US" sz="1750" dirty="0">
              <a:solidFill>
                <a:schemeClr val="tx1">
                  <a:lumMod val="95000"/>
                  <a:lumOff val="5000"/>
                </a:schemeClr>
              </a:solidFill>
            </a:endParaRPr>
          </a:p>
        </p:txBody>
      </p:sp>
      <p:pic>
        <p:nvPicPr>
          <p:cNvPr id="8" name="Picture 7">
            <a:extLst>
              <a:ext uri="{FF2B5EF4-FFF2-40B4-BE49-F238E27FC236}">
                <a16:creationId xmlns:a16="http://schemas.microsoft.com/office/drawing/2014/main" id="{0872CE13-76E9-9DDF-7EAD-8F02358D1877}"/>
              </a:ext>
            </a:extLst>
          </p:cNvPr>
          <p:cNvPicPr>
            <a:picLocks noChangeAspect="1"/>
          </p:cNvPicPr>
          <p:nvPr/>
        </p:nvPicPr>
        <p:blipFill>
          <a:blip r:embed="rId2"/>
          <a:stretch>
            <a:fillRect/>
          </a:stretch>
        </p:blipFill>
        <p:spPr>
          <a:xfrm>
            <a:off x="6204842" y="1323353"/>
            <a:ext cx="5442262" cy="4868099"/>
          </a:xfrm>
          <a:prstGeom prst="rect">
            <a:avLst/>
          </a:prstGeom>
        </p:spPr>
      </p:pic>
    </p:spTree>
    <p:extLst>
      <p:ext uri="{BB962C8B-B14F-4D97-AF65-F5344CB8AC3E}">
        <p14:creationId xmlns:p14="http://schemas.microsoft.com/office/powerpoint/2010/main" val="2730440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D04DF3A-879C-680E-13EF-22E2CF0658C6}"/>
              </a:ext>
            </a:extLst>
          </p:cNvPr>
          <p:cNvSpPr txBox="1"/>
          <p:nvPr/>
        </p:nvSpPr>
        <p:spPr>
          <a:xfrm>
            <a:off x="3370997" y="421441"/>
            <a:ext cx="5090615" cy="830997"/>
          </a:xfrm>
          <a:prstGeom prst="rect">
            <a:avLst/>
          </a:prstGeom>
          <a:noFill/>
        </p:spPr>
        <p:txBody>
          <a:bodyPr wrap="square">
            <a:spAutoFit/>
          </a:bodyPr>
          <a:lstStyle/>
          <a:p>
            <a:pPr algn="ctr"/>
            <a:r>
              <a:rPr lang="en-US" sz="4800" b="1" dirty="0">
                <a:solidFill>
                  <a:srgbClr val="FF0000"/>
                </a:solidFill>
              </a:rPr>
              <a:t>Conclusion</a:t>
            </a:r>
          </a:p>
        </p:txBody>
      </p:sp>
      <p:sp>
        <p:nvSpPr>
          <p:cNvPr id="3" name="TextBox 2">
            <a:extLst>
              <a:ext uri="{FF2B5EF4-FFF2-40B4-BE49-F238E27FC236}">
                <a16:creationId xmlns:a16="http://schemas.microsoft.com/office/drawing/2014/main" id="{37FEC2C6-B4CD-28A9-5BA7-895C057C0F5D}"/>
              </a:ext>
            </a:extLst>
          </p:cNvPr>
          <p:cNvSpPr txBox="1"/>
          <p:nvPr/>
        </p:nvSpPr>
        <p:spPr>
          <a:xfrm>
            <a:off x="548184" y="1252438"/>
            <a:ext cx="11450471" cy="5027017"/>
          </a:xfrm>
          <a:prstGeom prst="rect">
            <a:avLst/>
          </a:prstGeom>
          <a:noFill/>
        </p:spPr>
        <p:txBody>
          <a:bodyPr wrap="square">
            <a:spAutoFit/>
          </a:bodyPr>
          <a:lstStyle/>
          <a:p>
            <a:pPr lvl="1" algn="just">
              <a:lnSpc>
                <a:spcPct val="150000"/>
              </a:lnSpc>
            </a:pPr>
            <a:r>
              <a:rPr lang="en-US" sz="1800" dirty="0">
                <a:solidFill>
                  <a:schemeClr val="tx1">
                    <a:lumMod val="95000"/>
                    <a:lumOff val="5000"/>
                  </a:schemeClr>
                </a:solidFill>
              </a:rPr>
              <a:t>This comprehensive exploratory data analysis of the Indian bike market, using data scraped from BikeWale.com, reveals several key industry trends and consumer choice factors. The most definitive finding, confirmed by the correlation heatmap, is the strong positive relationship between a bike's price, its engine capacity (CC), and its power output (BHP). This indicates a clear market structure where higher performance directly commands a premium price. Conversely, there is a significant and expected trade-off between performance and fuel efficiency, as mileage shows a strong negative correlation with these power-related features. The market is also distinctly segmented, with the distribution plots showing a large concentration of bikes in the 100-200cc commuter category, alongside another significant cluster in the 300-400cc lifestyle segment. In terms of brand presence among the top models, manufacturers like Royal Enfield, Bajaj, TVS, and Honda hold significant shares, demonstrating their strong footing across these different market segments. Ultimately, the analysis paints a clear picture of a market where consumers must balance the desire for performance against the practical need for fuel economy, a decision heavily influenced by price.</a:t>
            </a:r>
          </a:p>
        </p:txBody>
      </p:sp>
    </p:spTree>
    <p:extLst>
      <p:ext uri="{BB962C8B-B14F-4D97-AF65-F5344CB8AC3E}">
        <p14:creationId xmlns:p14="http://schemas.microsoft.com/office/powerpoint/2010/main" val="33008545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pic>
        <p:nvPicPr>
          <p:cNvPr id="116" name="Google Shape;116;p5"/>
          <p:cNvPicPr preferRelativeResize="0"/>
          <p:nvPr/>
        </p:nvPicPr>
        <p:blipFill rotWithShape="1">
          <a:blip r:embed="rId3">
            <a:alphaModFix/>
          </a:blip>
          <a:srcRect/>
          <a:stretch/>
        </p:blipFill>
        <p:spPr>
          <a:xfrm>
            <a:off x="6466516" y="1850749"/>
            <a:ext cx="4465643" cy="2834317"/>
          </a:xfrm>
          <a:prstGeom prst="rect">
            <a:avLst/>
          </a:prstGeom>
          <a:noFill/>
          <a:ln>
            <a:noFill/>
          </a:ln>
        </p:spPr>
      </p:pic>
      <p:sp>
        <p:nvSpPr>
          <p:cNvPr id="117" name="Google Shape;117;p5"/>
          <p:cNvSpPr txBox="1"/>
          <p:nvPr/>
        </p:nvSpPr>
        <p:spPr>
          <a:xfrm>
            <a:off x="1244600" y="2997200"/>
            <a:ext cx="3661836" cy="769441"/>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rgbClr val="C00000"/>
              </a:buClr>
              <a:buSzPts val="4400"/>
              <a:buFont typeface="Libre Baskerville"/>
              <a:buNone/>
            </a:pPr>
            <a:r>
              <a:rPr lang="en-IN" sz="4400" b="0" i="0" u="none" strike="noStrike" cap="none">
                <a:solidFill>
                  <a:srgbClr val="C00000"/>
                </a:solidFill>
                <a:latin typeface="Libre Baskerville"/>
                <a:ea typeface="Libre Baskerville"/>
                <a:cs typeface="Libre Baskerville"/>
                <a:sym typeface="Libre Baskerville"/>
              </a:rPr>
              <a:t>THANK YOU</a:t>
            </a:r>
            <a:endParaRPr sz="1800" b="0" i="0" u="none" strike="noStrike" cap="none">
              <a:solidFill>
                <a:schemeClr val="dk1"/>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0" descr="preencoded.png">
            <a:extLst>
              <a:ext uri="{FF2B5EF4-FFF2-40B4-BE49-F238E27FC236}">
                <a16:creationId xmlns:a16="http://schemas.microsoft.com/office/drawing/2014/main" id="{79C6EF0E-7E77-50DA-4B85-2434A0C1CBB5}"/>
              </a:ext>
            </a:extLst>
          </p:cNvPr>
          <p:cNvPicPr>
            <a:picLocks noChangeAspect="1"/>
          </p:cNvPicPr>
          <p:nvPr/>
        </p:nvPicPr>
        <p:blipFill>
          <a:blip r:embed="rId3"/>
          <a:stretch>
            <a:fillRect/>
          </a:stretch>
        </p:blipFill>
        <p:spPr>
          <a:xfrm>
            <a:off x="7165077" y="341194"/>
            <a:ext cx="5026924" cy="5882185"/>
          </a:xfrm>
          <a:prstGeom prst="rect">
            <a:avLst/>
          </a:prstGeom>
        </p:spPr>
      </p:pic>
      <p:sp>
        <p:nvSpPr>
          <p:cNvPr id="5" name="Text 0">
            <a:extLst>
              <a:ext uri="{FF2B5EF4-FFF2-40B4-BE49-F238E27FC236}">
                <a16:creationId xmlns:a16="http://schemas.microsoft.com/office/drawing/2014/main" id="{19C01676-5AB9-6C36-47B4-44D845DB5878}"/>
              </a:ext>
            </a:extLst>
          </p:cNvPr>
          <p:cNvSpPr/>
          <p:nvPr/>
        </p:nvSpPr>
        <p:spPr>
          <a:xfrm>
            <a:off x="487386" y="1258428"/>
            <a:ext cx="5722345" cy="1417558"/>
          </a:xfrm>
          <a:prstGeom prst="rect">
            <a:avLst/>
          </a:prstGeom>
          <a:noFill/>
          <a:ln/>
        </p:spPr>
        <p:txBody>
          <a:bodyPr wrap="square" lIns="0" tIns="0" rIns="0" bIns="0" rtlCol="0" anchor="t"/>
          <a:lstStyle/>
          <a:p>
            <a:pPr marL="0" indent="0" algn="l">
              <a:lnSpc>
                <a:spcPts val="5550"/>
              </a:lnSpc>
              <a:buNone/>
            </a:pPr>
            <a:r>
              <a:rPr lang="en-US" sz="4450" dirty="0">
                <a:solidFill>
                  <a:schemeClr val="tx1"/>
                </a:solidFill>
                <a:latin typeface="Instrument Sans Medium" pitchFamily="34" charset="0"/>
                <a:ea typeface="Instrument Sans Medium" pitchFamily="34" charset="-122"/>
                <a:cs typeface="Instrument Sans Medium" pitchFamily="34" charset="-120"/>
              </a:rPr>
              <a:t>Exploratory Data Analysis of Bike Data</a:t>
            </a:r>
            <a:endParaRPr lang="en-US" sz="4450" dirty="0">
              <a:solidFill>
                <a:schemeClr val="tx1"/>
              </a:solidFill>
            </a:endParaRPr>
          </a:p>
        </p:txBody>
      </p:sp>
      <p:sp>
        <p:nvSpPr>
          <p:cNvPr id="6" name="Text 1">
            <a:extLst>
              <a:ext uri="{FF2B5EF4-FFF2-40B4-BE49-F238E27FC236}">
                <a16:creationId xmlns:a16="http://schemas.microsoft.com/office/drawing/2014/main" id="{29C2EAC2-50CA-6290-81F8-BCBF04A80E16}"/>
              </a:ext>
            </a:extLst>
          </p:cNvPr>
          <p:cNvSpPr/>
          <p:nvPr/>
        </p:nvSpPr>
        <p:spPr>
          <a:xfrm>
            <a:off x="1885611" y="2758580"/>
            <a:ext cx="7556421" cy="362903"/>
          </a:xfrm>
          <a:prstGeom prst="rect">
            <a:avLst/>
          </a:prstGeom>
          <a:noFill/>
          <a:ln/>
        </p:spPr>
        <p:txBody>
          <a:bodyPr wrap="none" lIns="0" tIns="0" rIns="0" bIns="0" rtlCol="0" anchor="t"/>
          <a:lstStyle/>
          <a:p>
            <a:pPr marL="0" indent="0" algn="l">
              <a:lnSpc>
                <a:spcPts val="2850"/>
              </a:lnSpc>
              <a:buNone/>
            </a:pPr>
            <a:r>
              <a:rPr lang="en-US" sz="1750" dirty="0">
                <a:solidFill>
                  <a:schemeClr val="tx1"/>
                </a:solidFill>
                <a:latin typeface="Inter" pitchFamily="34" charset="0"/>
                <a:ea typeface="Inter" pitchFamily="34" charset="-122"/>
                <a:cs typeface="Inter" pitchFamily="34" charset="-120"/>
              </a:rPr>
              <a:t>An Analysis of Data Scraped from </a:t>
            </a:r>
            <a:r>
              <a:rPr lang="en-US" sz="1750" u="sng" dirty="0">
                <a:solidFill>
                  <a:srgbClr val="FF0000"/>
                </a:solidFill>
                <a:latin typeface="Inter" pitchFamily="34" charset="0"/>
                <a:ea typeface="Inter" pitchFamily="34" charset="-122"/>
                <a:cs typeface="Inter" pitchFamily="34" charset="-120"/>
                <a:hlinkClick r:id="rId4">
                  <a:extLst>
                    <a:ext uri="{A12FA001-AC4F-418D-AE19-62706E023703}">
                      <ahyp:hlinkClr xmlns:ahyp="http://schemas.microsoft.com/office/drawing/2018/hyperlinkcolor" val="tx"/>
                    </a:ext>
                  </a:extLst>
                </a:hlinkClick>
              </a:rPr>
              <a:t>BikeWale.com</a:t>
            </a:r>
            <a:endParaRPr lang="en-US" sz="1750" dirty="0">
              <a:solidFill>
                <a:srgbClr val="FF0000"/>
              </a:solidFill>
            </a:endParaRPr>
          </a:p>
        </p:txBody>
      </p:sp>
      <p:sp>
        <p:nvSpPr>
          <p:cNvPr id="7" name="Text 2">
            <a:extLst>
              <a:ext uri="{FF2B5EF4-FFF2-40B4-BE49-F238E27FC236}">
                <a16:creationId xmlns:a16="http://schemas.microsoft.com/office/drawing/2014/main" id="{7F50FC7A-21BA-B608-9F05-D2EBA444BCC2}"/>
              </a:ext>
            </a:extLst>
          </p:cNvPr>
          <p:cNvSpPr/>
          <p:nvPr/>
        </p:nvSpPr>
        <p:spPr>
          <a:xfrm>
            <a:off x="489606" y="5901773"/>
            <a:ext cx="7556421" cy="362903"/>
          </a:xfrm>
          <a:prstGeom prst="rect">
            <a:avLst/>
          </a:prstGeom>
          <a:noFill/>
          <a:ln/>
        </p:spPr>
        <p:txBody>
          <a:bodyPr wrap="none" lIns="0" tIns="0" rIns="0" bIns="0" rtlCol="0" anchor="t"/>
          <a:lstStyle/>
          <a:p>
            <a:pPr marL="0" indent="0" algn="l">
              <a:lnSpc>
                <a:spcPts val="2850"/>
              </a:lnSpc>
              <a:buNone/>
            </a:pPr>
            <a:endParaRPr lang="en-US" dirty="0">
              <a:solidFill>
                <a:schemeClr val="tx1"/>
              </a:solidFill>
            </a:endParaRPr>
          </a:p>
        </p:txBody>
      </p:sp>
    </p:spTree>
    <p:extLst>
      <p:ext uri="{BB962C8B-B14F-4D97-AF65-F5344CB8AC3E}">
        <p14:creationId xmlns:p14="http://schemas.microsoft.com/office/powerpoint/2010/main" val="8392312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0">
            <a:extLst>
              <a:ext uri="{FF2B5EF4-FFF2-40B4-BE49-F238E27FC236}">
                <a16:creationId xmlns:a16="http://schemas.microsoft.com/office/drawing/2014/main" id="{ADB4C7F2-8602-D5E1-061B-A6F1B9AC06E6}"/>
              </a:ext>
            </a:extLst>
          </p:cNvPr>
          <p:cNvSpPr/>
          <p:nvPr/>
        </p:nvSpPr>
        <p:spPr>
          <a:xfrm>
            <a:off x="1890415" y="661266"/>
            <a:ext cx="8411170" cy="708779"/>
          </a:xfrm>
          <a:prstGeom prst="rect">
            <a:avLst/>
          </a:prstGeom>
          <a:noFill/>
          <a:ln/>
        </p:spPr>
        <p:txBody>
          <a:bodyPr wrap="none" lIns="0" tIns="0" rIns="0" bIns="0" rtlCol="0" anchor="t"/>
          <a:lstStyle/>
          <a:p>
            <a:pPr marL="0" indent="0" algn="l">
              <a:lnSpc>
                <a:spcPts val="5550"/>
              </a:lnSpc>
              <a:buNone/>
            </a:pPr>
            <a:r>
              <a:rPr lang="en-US" sz="4450" dirty="0">
                <a:solidFill>
                  <a:srgbClr val="FF0000"/>
                </a:solidFill>
                <a:latin typeface="Instrument Sans Medium" pitchFamily="34" charset="0"/>
                <a:ea typeface="Instrument Sans Medium" pitchFamily="34" charset="-122"/>
                <a:cs typeface="Instrument Sans Medium" pitchFamily="34" charset="-120"/>
              </a:rPr>
              <a:t>Unveiling the Indian Bike Market</a:t>
            </a:r>
            <a:endParaRPr lang="en-US" sz="4450" dirty="0">
              <a:solidFill>
                <a:srgbClr val="FF0000"/>
              </a:solidFill>
            </a:endParaRPr>
          </a:p>
        </p:txBody>
      </p:sp>
      <p:sp>
        <p:nvSpPr>
          <p:cNvPr id="6" name="Text 3">
            <a:extLst>
              <a:ext uri="{FF2B5EF4-FFF2-40B4-BE49-F238E27FC236}">
                <a16:creationId xmlns:a16="http://schemas.microsoft.com/office/drawing/2014/main" id="{5BEBB0A8-D0C3-46E1-F333-AFA19B9445ED}"/>
              </a:ext>
            </a:extLst>
          </p:cNvPr>
          <p:cNvSpPr/>
          <p:nvPr/>
        </p:nvSpPr>
        <p:spPr>
          <a:xfrm>
            <a:off x="1524660" y="1864221"/>
            <a:ext cx="2835235" cy="354330"/>
          </a:xfrm>
          <a:prstGeom prst="rect">
            <a:avLst/>
          </a:prstGeom>
          <a:noFill/>
          <a:ln/>
        </p:spPr>
        <p:txBody>
          <a:bodyPr wrap="none" lIns="0" tIns="0" rIns="0" bIns="0" rtlCol="0" anchor="t"/>
          <a:lstStyle/>
          <a:p>
            <a:pPr marL="0" indent="0" algn="l">
              <a:lnSpc>
                <a:spcPts val="2750"/>
              </a:lnSpc>
              <a:buNone/>
            </a:pPr>
            <a:r>
              <a:rPr lang="en-US" sz="2400" b="1" dirty="0">
                <a:solidFill>
                  <a:schemeClr val="tx1"/>
                </a:solidFill>
                <a:latin typeface="Instrument Sans Medium" pitchFamily="34" charset="0"/>
                <a:ea typeface="Instrument Sans Medium" pitchFamily="34" charset="-122"/>
                <a:cs typeface="Instrument Sans Medium" pitchFamily="34" charset="-120"/>
              </a:rPr>
              <a:t>Project Goal:</a:t>
            </a:r>
            <a:endParaRPr lang="en-US" sz="2400" b="1" dirty="0">
              <a:solidFill>
                <a:schemeClr val="tx1"/>
              </a:solidFill>
            </a:endParaRPr>
          </a:p>
        </p:txBody>
      </p:sp>
      <p:sp>
        <p:nvSpPr>
          <p:cNvPr id="7" name="Text 4">
            <a:extLst>
              <a:ext uri="{FF2B5EF4-FFF2-40B4-BE49-F238E27FC236}">
                <a16:creationId xmlns:a16="http://schemas.microsoft.com/office/drawing/2014/main" id="{6623FB4F-773B-8652-0ED4-EC2E4B92D941}"/>
              </a:ext>
            </a:extLst>
          </p:cNvPr>
          <p:cNvSpPr/>
          <p:nvPr/>
        </p:nvSpPr>
        <p:spPr>
          <a:xfrm>
            <a:off x="1524660" y="2340292"/>
            <a:ext cx="4384819" cy="1088708"/>
          </a:xfrm>
          <a:prstGeom prst="rect">
            <a:avLst/>
          </a:prstGeom>
          <a:noFill/>
          <a:ln/>
        </p:spPr>
        <p:txBody>
          <a:bodyPr wrap="square" lIns="0" tIns="0" rIns="0" bIns="0" rtlCol="0" anchor="t"/>
          <a:lstStyle/>
          <a:p>
            <a:pPr marL="0" indent="0" algn="l">
              <a:lnSpc>
                <a:spcPts val="2850"/>
              </a:lnSpc>
              <a:buNone/>
            </a:pPr>
            <a:r>
              <a:rPr lang="en-US" sz="1750" dirty="0">
                <a:solidFill>
                  <a:schemeClr val="tx1">
                    <a:lumMod val="85000"/>
                    <a:lumOff val="15000"/>
                  </a:schemeClr>
                </a:solidFill>
                <a:latin typeface="Inter" pitchFamily="34" charset="0"/>
                <a:ea typeface="Inter" pitchFamily="34" charset="-122"/>
                <a:cs typeface="Inter" pitchFamily="34" charset="-120"/>
              </a:rPr>
              <a:t>To scrape, clean, and perform an exploratory analysis of "Best Bikes in India" data to uncover key insights into the market dynamics.</a:t>
            </a:r>
            <a:endParaRPr lang="en-US" sz="1750" dirty="0">
              <a:solidFill>
                <a:schemeClr val="tx1">
                  <a:lumMod val="85000"/>
                  <a:lumOff val="15000"/>
                </a:schemeClr>
              </a:solidFill>
            </a:endParaRPr>
          </a:p>
        </p:txBody>
      </p:sp>
      <p:sp>
        <p:nvSpPr>
          <p:cNvPr id="8" name="Text 7">
            <a:extLst>
              <a:ext uri="{FF2B5EF4-FFF2-40B4-BE49-F238E27FC236}">
                <a16:creationId xmlns:a16="http://schemas.microsoft.com/office/drawing/2014/main" id="{A2603148-44D4-9CE4-1149-64468636D320}"/>
              </a:ext>
            </a:extLst>
          </p:cNvPr>
          <p:cNvSpPr/>
          <p:nvPr/>
        </p:nvSpPr>
        <p:spPr>
          <a:xfrm>
            <a:off x="6555934" y="1864221"/>
            <a:ext cx="3316605" cy="354330"/>
          </a:xfrm>
          <a:prstGeom prst="rect">
            <a:avLst/>
          </a:prstGeom>
          <a:noFill/>
          <a:ln/>
        </p:spPr>
        <p:txBody>
          <a:bodyPr wrap="none" lIns="0" tIns="0" rIns="0" bIns="0" rtlCol="0" anchor="t"/>
          <a:lstStyle/>
          <a:p>
            <a:pPr marL="0" indent="0" algn="l">
              <a:lnSpc>
                <a:spcPts val="2750"/>
              </a:lnSpc>
              <a:buNone/>
            </a:pPr>
            <a:r>
              <a:rPr lang="en-US" sz="2400" b="1" dirty="0">
                <a:solidFill>
                  <a:schemeClr val="tx1"/>
                </a:solidFill>
                <a:latin typeface="Instrument Sans Medium" pitchFamily="34" charset="0"/>
                <a:ea typeface="Instrument Sans Medium" pitchFamily="34" charset="-122"/>
                <a:cs typeface="Instrument Sans Medium" pitchFamily="34" charset="-120"/>
              </a:rPr>
              <a:t>Data Source &amp; Key Points:</a:t>
            </a:r>
            <a:endParaRPr lang="en-US" sz="2400" b="1" dirty="0">
              <a:solidFill>
                <a:schemeClr val="tx1"/>
              </a:solidFill>
            </a:endParaRPr>
          </a:p>
        </p:txBody>
      </p:sp>
      <p:sp>
        <p:nvSpPr>
          <p:cNvPr id="9" name="Text 8">
            <a:extLst>
              <a:ext uri="{FF2B5EF4-FFF2-40B4-BE49-F238E27FC236}">
                <a16:creationId xmlns:a16="http://schemas.microsoft.com/office/drawing/2014/main" id="{0ED60289-86DE-6F2D-DE3D-03D4C9B0F200}"/>
              </a:ext>
            </a:extLst>
          </p:cNvPr>
          <p:cNvSpPr/>
          <p:nvPr/>
        </p:nvSpPr>
        <p:spPr>
          <a:xfrm>
            <a:off x="6555937" y="2393662"/>
            <a:ext cx="5802035" cy="2993589"/>
          </a:xfrm>
          <a:prstGeom prst="rect">
            <a:avLst/>
          </a:prstGeom>
          <a:noFill/>
          <a:ln/>
        </p:spPr>
        <p:txBody>
          <a:bodyPr wrap="square" lIns="0" tIns="0" rIns="0" bIns="0" rtlCol="0" anchor="t"/>
          <a:lstStyle/>
          <a:p>
            <a:pPr marL="0" indent="0" algn="l">
              <a:lnSpc>
                <a:spcPts val="2850"/>
              </a:lnSpc>
              <a:buNone/>
            </a:pPr>
            <a:r>
              <a:rPr lang="en-US" sz="1750" dirty="0">
                <a:solidFill>
                  <a:schemeClr val="tx1">
                    <a:lumMod val="85000"/>
                    <a:lumOff val="15000"/>
                  </a:schemeClr>
                </a:solidFill>
                <a:latin typeface="Inter" pitchFamily="34" charset="0"/>
                <a:ea typeface="Inter" pitchFamily="34" charset="-122"/>
                <a:cs typeface="Inter" pitchFamily="34" charset="-120"/>
              </a:rPr>
              <a:t>Data was meticulously scraped from </a:t>
            </a:r>
            <a:r>
              <a:rPr lang="en-US" sz="1750" u="sng" dirty="0">
                <a:solidFill>
                  <a:srgbClr val="FF0000"/>
                </a:solidFill>
                <a:latin typeface="Inter" pitchFamily="34" charset="0"/>
                <a:ea typeface="Inter" pitchFamily="34" charset="-122"/>
                <a:cs typeface="Inter" pitchFamily="34" charset="-120"/>
                <a:hlinkClick r:id="rId2">
                  <a:extLst>
                    <a:ext uri="{A12FA001-AC4F-418D-AE19-62706E023703}">
                      <ahyp:hlinkClr xmlns:ahyp="http://schemas.microsoft.com/office/drawing/2018/hyperlinkcolor" val="tx"/>
                    </a:ext>
                  </a:extLst>
                </a:hlinkClick>
              </a:rPr>
              <a:t>BikeWale.com</a:t>
            </a:r>
            <a:r>
              <a:rPr lang="en-US" sz="1750" dirty="0">
                <a:solidFill>
                  <a:srgbClr val="FF0000"/>
                </a:solidFill>
                <a:latin typeface="Inter" pitchFamily="34" charset="0"/>
                <a:ea typeface="Inter" pitchFamily="34" charset="-122"/>
                <a:cs typeface="Inter" pitchFamily="34" charset="-120"/>
              </a:rPr>
              <a:t>, </a:t>
            </a:r>
            <a:r>
              <a:rPr lang="en-US" sz="1750" dirty="0">
                <a:solidFill>
                  <a:schemeClr val="tx1">
                    <a:lumMod val="85000"/>
                    <a:lumOff val="15000"/>
                  </a:schemeClr>
                </a:solidFill>
                <a:latin typeface="Inter" pitchFamily="34" charset="0"/>
                <a:ea typeface="Inter" pitchFamily="34" charset="-122"/>
                <a:cs typeface="Inter" pitchFamily="34" charset="-120"/>
              </a:rPr>
              <a:t>capturing critical metrics for each bike:</a:t>
            </a:r>
            <a:endParaRPr lang="en-US" sz="1750" dirty="0">
              <a:solidFill>
                <a:schemeClr val="tx1">
                  <a:lumMod val="85000"/>
                  <a:lumOff val="15000"/>
                </a:schemeClr>
              </a:solidFill>
            </a:endParaRPr>
          </a:p>
        </p:txBody>
      </p:sp>
      <p:sp>
        <p:nvSpPr>
          <p:cNvPr id="10" name="Text 9">
            <a:extLst>
              <a:ext uri="{FF2B5EF4-FFF2-40B4-BE49-F238E27FC236}">
                <a16:creationId xmlns:a16="http://schemas.microsoft.com/office/drawing/2014/main" id="{113A1378-53CB-F5B2-888A-C254980C18E0}"/>
              </a:ext>
            </a:extLst>
          </p:cNvPr>
          <p:cNvSpPr/>
          <p:nvPr/>
        </p:nvSpPr>
        <p:spPr>
          <a:xfrm>
            <a:off x="6971524" y="3347957"/>
            <a:ext cx="5802035"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chemeClr val="tx1">
                    <a:lumMod val="85000"/>
                    <a:lumOff val="15000"/>
                  </a:schemeClr>
                </a:solidFill>
                <a:latin typeface="Inter" pitchFamily="34" charset="0"/>
                <a:ea typeface="Inter" pitchFamily="34" charset="-122"/>
                <a:cs typeface="Inter" pitchFamily="34" charset="-120"/>
              </a:rPr>
              <a:t>Bike Name &amp; Brand</a:t>
            </a:r>
            <a:endParaRPr lang="en-US" sz="1750" dirty="0">
              <a:solidFill>
                <a:schemeClr val="tx1">
                  <a:lumMod val="85000"/>
                  <a:lumOff val="15000"/>
                </a:schemeClr>
              </a:solidFill>
            </a:endParaRPr>
          </a:p>
        </p:txBody>
      </p:sp>
      <p:sp>
        <p:nvSpPr>
          <p:cNvPr id="12" name="Text 10">
            <a:extLst>
              <a:ext uri="{FF2B5EF4-FFF2-40B4-BE49-F238E27FC236}">
                <a16:creationId xmlns:a16="http://schemas.microsoft.com/office/drawing/2014/main" id="{E065B663-8276-D0E6-E939-BAE9DC2E3D42}"/>
              </a:ext>
            </a:extLst>
          </p:cNvPr>
          <p:cNvSpPr/>
          <p:nvPr/>
        </p:nvSpPr>
        <p:spPr>
          <a:xfrm>
            <a:off x="6971523" y="3885971"/>
            <a:ext cx="5802035"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chemeClr val="tx1">
                    <a:lumMod val="85000"/>
                    <a:lumOff val="15000"/>
                  </a:schemeClr>
                </a:solidFill>
                <a:latin typeface="Inter" pitchFamily="34" charset="0"/>
                <a:ea typeface="Inter" pitchFamily="34" charset="-122"/>
                <a:cs typeface="Inter" pitchFamily="34" charset="-120"/>
              </a:rPr>
              <a:t>Ex-Showroom Price</a:t>
            </a:r>
            <a:endParaRPr lang="en-US" sz="1750" dirty="0">
              <a:solidFill>
                <a:schemeClr val="tx1">
                  <a:lumMod val="85000"/>
                  <a:lumOff val="15000"/>
                </a:schemeClr>
              </a:solidFill>
            </a:endParaRPr>
          </a:p>
        </p:txBody>
      </p:sp>
      <p:sp>
        <p:nvSpPr>
          <p:cNvPr id="14" name="Text 11">
            <a:extLst>
              <a:ext uri="{FF2B5EF4-FFF2-40B4-BE49-F238E27FC236}">
                <a16:creationId xmlns:a16="http://schemas.microsoft.com/office/drawing/2014/main" id="{4951E842-CD8A-E312-FBCB-19A857F62669}"/>
              </a:ext>
            </a:extLst>
          </p:cNvPr>
          <p:cNvSpPr/>
          <p:nvPr/>
        </p:nvSpPr>
        <p:spPr>
          <a:xfrm>
            <a:off x="6971522" y="4396758"/>
            <a:ext cx="5802035"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chemeClr val="tx1">
                    <a:lumMod val="85000"/>
                    <a:lumOff val="15000"/>
                  </a:schemeClr>
                </a:solidFill>
                <a:latin typeface="Inter" pitchFamily="34" charset="0"/>
                <a:ea typeface="Inter" pitchFamily="34" charset="-122"/>
                <a:cs typeface="Inter" pitchFamily="34" charset="-120"/>
              </a:rPr>
              <a:t>Engine Specifications (BHP, CC)</a:t>
            </a:r>
            <a:endParaRPr lang="en-US" sz="1750" dirty="0">
              <a:solidFill>
                <a:schemeClr val="tx1">
                  <a:lumMod val="85000"/>
                  <a:lumOff val="15000"/>
                </a:schemeClr>
              </a:solidFill>
            </a:endParaRPr>
          </a:p>
        </p:txBody>
      </p:sp>
      <p:sp>
        <p:nvSpPr>
          <p:cNvPr id="15" name="Text 12">
            <a:extLst>
              <a:ext uri="{FF2B5EF4-FFF2-40B4-BE49-F238E27FC236}">
                <a16:creationId xmlns:a16="http://schemas.microsoft.com/office/drawing/2014/main" id="{34AF3243-B7C6-98F5-AA00-92A7130C507E}"/>
              </a:ext>
            </a:extLst>
          </p:cNvPr>
          <p:cNvSpPr/>
          <p:nvPr/>
        </p:nvSpPr>
        <p:spPr>
          <a:xfrm>
            <a:off x="6971522" y="4907545"/>
            <a:ext cx="5802035"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chemeClr val="tx1">
                    <a:lumMod val="85000"/>
                    <a:lumOff val="15000"/>
                  </a:schemeClr>
                </a:solidFill>
                <a:latin typeface="Inter" pitchFamily="34" charset="0"/>
                <a:ea typeface="Inter" pitchFamily="34" charset="-122"/>
                <a:cs typeface="Inter" pitchFamily="34" charset="-120"/>
              </a:rPr>
              <a:t>Weight &amp; Mileage</a:t>
            </a:r>
            <a:endParaRPr lang="en-US" sz="1750" dirty="0">
              <a:solidFill>
                <a:schemeClr val="tx1">
                  <a:lumMod val="85000"/>
                  <a:lumOff val="15000"/>
                </a:schemeClr>
              </a:solidFill>
            </a:endParaRPr>
          </a:p>
        </p:txBody>
      </p:sp>
      <p:sp>
        <p:nvSpPr>
          <p:cNvPr id="16" name="Text 13">
            <a:extLst>
              <a:ext uri="{FF2B5EF4-FFF2-40B4-BE49-F238E27FC236}">
                <a16:creationId xmlns:a16="http://schemas.microsoft.com/office/drawing/2014/main" id="{9135FCD5-B1A7-D291-67F5-74916BF6A15A}"/>
              </a:ext>
            </a:extLst>
          </p:cNvPr>
          <p:cNvSpPr/>
          <p:nvPr/>
        </p:nvSpPr>
        <p:spPr>
          <a:xfrm>
            <a:off x="6971522" y="5380910"/>
            <a:ext cx="5802035"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chemeClr val="tx1">
                    <a:lumMod val="85000"/>
                    <a:lumOff val="15000"/>
                  </a:schemeClr>
                </a:solidFill>
                <a:latin typeface="Inter" pitchFamily="34" charset="0"/>
                <a:ea typeface="Inter" pitchFamily="34" charset="-122"/>
                <a:cs typeface="Inter" pitchFamily="34" charset="-120"/>
              </a:rPr>
              <a:t>User Ratings</a:t>
            </a:r>
            <a:endParaRPr lang="en-US" sz="1750" dirty="0">
              <a:solidFill>
                <a:schemeClr val="tx1">
                  <a:lumMod val="85000"/>
                  <a:lumOff val="15000"/>
                </a:schemeClr>
              </a:solidFill>
            </a:endParaRPr>
          </a:p>
        </p:txBody>
      </p:sp>
    </p:spTree>
    <p:extLst>
      <p:ext uri="{BB962C8B-B14F-4D97-AF65-F5344CB8AC3E}">
        <p14:creationId xmlns:p14="http://schemas.microsoft.com/office/powerpoint/2010/main" val="28706719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a:extLst>
              <a:ext uri="{FF2B5EF4-FFF2-40B4-BE49-F238E27FC236}">
                <a16:creationId xmlns:a16="http://schemas.microsoft.com/office/drawing/2014/main" id="{1ACC9225-8068-5B89-7009-151454D9BCAC}"/>
              </a:ext>
            </a:extLst>
          </p:cNvPr>
          <p:cNvSpPr/>
          <p:nvPr/>
        </p:nvSpPr>
        <p:spPr>
          <a:xfrm>
            <a:off x="480371" y="993494"/>
            <a:ext cx="10155674" cy="708779"/>
          </a:xfrm>
          <a:prstGeom prst="rect">
            <a:avLst/>
          </a:prstGeom>
          <a:noFill/>
          <a:ln/>
        </p:spPr>
        <p:txBody>
          <a:bodyPr wrap="none" lIns="0" tIns="0" rIns="0" bIns="0" rtlCol="0" anchor="t"/>
          <a:lstStyle/>
          <a:p>
            <a:pPr marL="0" indent="0" algn="l">
              <a:lnSpc>
                <a:spcPts val="5550"/>
              </a:lnSpc>
              <a:buNone/>
            </a:pPr>
            <a:r>
              <a:rPr lang="en-US" sz="4450" dirty="0">
                <a:solidFill>
                  <a:srgbClr val="FF0000"/>
                </a:solidFill>
                <a:latin typeface="Instrument Sans Medium" pitchFamily="34" charset="0"/>
                <a:ea typeface="Instrument Sans Medium" pitchFamily="34" charset="-122"/>
                <a:cs typeface="Instrument Sans Medium" pitchFamily="34" charset="-120"/>
              </a:rPr>
              <a:t>Data Preparation: From Raw to Refined</a:t>
            </a:r>
            <a:endParaRPr lang="en-US" sz="4450" dirty="0">
              <a:solidFill>
                <a:srgbClr val="FF0000"/>
              </a:solidFill>
            </a:endParaRPr>
          </a:p>
        </p:txBody>
      </p:sp>
      <p:sp>
        <p:nvSpPr>
          <p:cNvPr id="3" name="Text 3">
            <a:extLst>
              <a:ext uri="{FF2B5EF4-FFF2-40B4-BE49-F238E27FC236}">
                <a16:creationId xmlns:a16="http://schemas.microsoft.com/office/drawing/2014/main" id="{C383120E-292D-CC19-7455-F0A9F62FF0C3}"/>
              </a:ext>
            </a:extLst>
          </p:cNvPr>
          <p:cNvSpPr/>
          <p:nvPr/>
        </p:nvSpPr>
        <p:spPr>
          <a:xfrm>
            <a:off x="630496" y="2158656"/>
            <a:ext cx="2835235" cy="354330"/>
          </a:xfrm>
          <a:prstGeom prst="rect">
            <a:avLst/>
          </a:prstGeom>
          <a:noFill/>
          <a:ln/>
        </p:spPr>
        <p:txBody>
          <a:bodyPr wrap="none" lIns="0" tIns="0" rIns="0" bIns="0" rtlCol="0" anchor="t"/>
          <a:lstStyle/>
          <a:p>
            <a:pPr marL="0" indent="0" algn="l">
              <a:lnSpc>
                <a:spcPts val="2750"/>
              </a:lnSpc>
              <a:buNone/>
            </a:pPr>
            <a:r>
              <a:rPr lang="en-US" sz="2400" b="1" dirty="0">
                <a:solidFill>
                  <a:schemeClr val="tx1"/>
                </a:solidFill>
                <a:latin typeface="Instrument Sans Medium" pitchFamily="34" charset="0"/>
                <a:ea typeface="Instrument Sans Medium" pitchFamily="34" charset="-122"/>
                <a:cs typeface="Instrument Sans Medium" pitchFamily="34" charset="-120"/>
              </a:rPr>
              <a:t>Initial State</a:t>
            </a:r>
            <a:endParaRPr lang="en-US" sz="2400" b="1" dirty="0">
              <a:solidFill>
                <a:schemeClr val="tx1"/>
              </a:solidFill>
            </a:endParaRPr>
          </a:p>
        </p:txBody>
      </p:sp>
      <p:sp>
        <p:nvSpPr>
          <p:cNvPr id="4" name="Text 4">
            <a:extLst>
              <a:ext uri="{FF2B5EF4-FFF2-40B4-BE49-F238E27FC236}">
                <a16:creationId xmlns:a16="http://schemas.microsoft.com/office/drawing/2014/main" id="{72999CFD-DEAC-8593-16E9-2BB2C4207EA3}"/>
              </a:ext>
            </a:extLst>
          </p:cNvPr>
          <p:cNvSpPr/>
          <p:nvPr/>
        </p:nvSpPr>
        <p:spPr>
          <a:xfrm>
            <a:off x="630496" y="2634659"/>
            <a:ext cx="3553778" cy="1088708"/>
          </a:xfrm>
          <a:prstGeom prst="rect">
            <a:avLst/>
          </a:prstGeom>
          <a:noFill/>
          <a:ln/>
        </p:spPr>
        <p:txBody>
          <a:bodyPr wrap="square" lIns="0" tIns="0" rIns="0" bIns="0" rtlCol="0" anchor="t"/>
          <a:lstStyle/>
          <a:p>
            <a:pPr marL="0" indent="0" algn="l">
              <a:lnSpc>
                <a:spcPts val="2850"/>
              </a:lnSpc>
              <a:buNone/>
            </a:pPr>
            <a:r>
              <a:rPr lang="en-US" sz="1750" dirty="0">
                <a:solidFill>
                  <a:schemeClr val="tx1">
                    <a:lumMod val="85000"/>
                    <a:lumOff val="15000"/>
                  </a:schemeClr>
                </a:solidFill>
                <a:latin typeface="Inter" pitchFamily="34" charset="0"/>
                <a:ea typeface="Inter" pitchFamily="34" charset="-122"/>
                <a:cs typeface="Inter" pitchFamily="34" charset="-120"/>
              </a:rPr>
              <a:t>Raw, unstructured text data from web scraping presented the first challenge.</a:t>
            </a:r>
            <a:endParaRPr lang="en-US" sz="1750" dirty="0">
              <a:solidFill>
                <a:schemeClr val="tx1">
                  <a:lumMod val="85000"/>
                  <a:lumOff val="15000"/>
                </a:schemeClr>
              </a:solidFill>
            </a:endParaRPr>
          </a:p>
        </p:txBody>
      </p:sp>
      <p:sp>
        <p:nvSpPr>
          <p:cNvPr id="6" name="Text 7">
            <a:extLst>
              <a:ext uri="{FF2B5EF4-FFF2-40B4-BE49-F238E27FC236}">
                <a16:creationId xmlns:a16="http://schemas.microsoft.com/office/drawing/2014/main" id="{D8BE0BD1-0C39-F39C-B020-E47B93BA052F}"/>
              </a:ext>
            </a:extLst>
          </p:cNvPr>
          <p:cNvSpPr/>
          <p:nvPr/>
        </p:nvSpPr>
        <p:spPr>
          <a:xfrm>
            <a:off x="4489191" y="2158656"/>
            <a:ext cx="2835235" cy="354330"/>
          </a:xfrm>
          <a:prstGeom prst="rect">
            <a:avLst/>
          </a:prstGeom>
          <a:noFill/>
          <a:ln/>
        </p:spPr>
        <p:txBody>
          <a:bodyPr wrap="none" lIns="0" tIns="0" rIns="0" bIns="0" rtlCol="0" anchor="t"/>
          <a:lstStyle/>
          <a:p>
            <a:pPr marL="0" indent="0" algn="l">
              <a:lnSpc>
                <a:spcPts val="2750"/>
              </a:lnSpc>
              <a:buNone/>
            </a:pPr>
            <a:r>
              <a:rPr lang="en-US" sz="2400" b="1" dirty="0">
                <a:solidFill>
                  <a:schemeClr val="tx1">
                    <a:lumMod val="85000"/>
                    <a:lumOff val="15000"/>
                  </a:schemeClr>
                </a:solidFill>
                <a:latin typeface="Instrument Sans Medium" pitchFamily="34" charset="0"/>
                <a:ea typeface="Instrument Sans Medium" pitchFamily="34" charset="-122"/>
                <a:cs typeface="Instrument Sans Medium" pitchFamily="34" charset="-120"/>
              </a:rPr>
              <a:t>Cleaning Process</a:t>
            </a:r>
            <a:endParaRPr lang="en-US" sz="2400" b="1" dirty="0">
              <a:solidFill>
                <a:schemeClr val="tx1">
                  <a:lumMod val="85000"/>
                  <a:lumOff val="15000"/>
                </a:schemeClr>
              </a:solidFill>
            </a:endParaRPr>
          </a:p>
        </p:txBody>
      </p:sp>
      <p:sp>
        <p:nvSpPr>
          <p:cNvPr id="7" name="Text 8">
            <a:extLst>
              <a:ext uri="{FF2B5EF4-FFF2-40B4-BE49-F238E27FC236}">
                <a16:creationId xmlns:a16="http://schemas.microsoft.com/office/drawing/2014/main" id="{66162D2A-B21C-5365-7A51-8DFCD7255E49}"/>
              </a:ext>
            </a:extLst>
          </p:cNvPr>
          <p:cNvSpPr/>
          <p:nvPr/>
        </p:nvSpPr>
        <p:spPr>
          <a:xfrm>
            <a:off x="4489191" y="2634659"/>
            <a:ext cx="3213616" cy="4354830"/>
          </a:xfrm>
          <a:prstGeom prst="rect">
            <a:avLst/>
          </a:prstGeom>
          <a:noFill/>
          <a:ln/>
        </p:spPr>
        <p:txBody>
          <a:bodyPr wrap="square" lIns="0" tIns="0" rIns="0" bIns="0" rtlCol="0" anchor="t"/>
          <a:lstStyle/>
          <a:p>
            <a:pPr marL="0" indent="0">
              <a:lnSpc>
                <a:spcPts val="2850"/>
              </a:lnSpc>
              <a:buNone/>
            </a:pPr>
            <a:r>
              <a:rPr lang="en-US" sz="1750" dirty="0">
                <a:solidFill>
                  <a:schemeClr val="tx1">
                    <a:lumMod val="85000"/>
                    <a:lumOff val="15000"/>
                  </a:schemeClr>
                </a:solidFill>
                <a:latin typeface="Inter" pitchFamily="34" charset="0"/>
                <a:ea typeface="Inter" pitchFamily="34" charset="-122"/>
                <a:cs typeface="Inter" pitchFamily="34" charset="-120"/>
              </a:rPr>
              <a:t>Data was loaded into a pandas DataFrame. Numeric columns (Price, BHP, CC, Weight, Mileage) were meticulously cleaned by removing currency symbols, units (e.g., '₹', 'kg'), and other text characters. The number of ratings was extracted, and a 'Brand' column was ingeniously created from the bike names.</a:t>
            </a:r>
            <a:endParaRPr lang="en-US" sz="1750" dirty="0">
              <a:solidFill>
                <a:schemeClr val="tx1">
                  <a:lumMod val="85000"/>
                  <a:lumOff val="15000"/>
                </a:schemeClr>
              </a:solidFill>
            </a:endParaRPr>
          </a:p>
        </p:txBody>
      </p:sp>
      <p:sp>
        <p:nvSpPr>
          <p:cNvPr id="8" name="Text 11">
            <a:extLst>
              <a:ext uri="{FF2B5EF4-FFF2-40B4-BE49-F238E27FC236}">
                <a16:creationId xmlns:a16="http://schemas.microsoft.com/office/drawing/2014/main" id="{46B75CD8-F254-2AFC-B716-938F7E699E8E}"/>
              </a:ext>
            </a:extLst>
          </p:cNvPr>
          <p:cNvSpPr/>
          <p:nvPr/>
        </p:nvSpPr>
        <p:spPr>
          <a:xfrm>
            <a:off x="8521553" y="2158656"/>
            <a:ext cx="2835235" cy="354330"/>
          </a:xfrm>
          <a:prstGeom prst="rect">
            <a:avLst/>
          </a:prstGeom>
          <a:noFill/>
          <a:ln/>
        </p:spPr>
        <p:txBody>
          <a:bodyPr wrap="none" lIns="0" tIns="0" rIns="0" bIns="0" rtlCol="0" anchor="t"/>
          <a:lstStyle/>
          <a:p>
            <a:pPr marL="0" indent="0" algn="l">
              <a:lnSpc>
                <a:spcPts val="2750"/>
              </a:lnSpc>
              <a:buNone/>
            </a:pPr>
            <a:r>
              <a:rPr lang="en-US" sz="2400" b="1" dirty="0">
                <a:solidFill>
                  <a:schemeClr val="tx1"/>
                </a:solidFill>
                <a:latin typeface="Instrument Sans Medium" pitchFamily="34" charset="0"/>
                <a:ea typeface="Instrument Sans Medium" pitchFamily="34" charset="-122"/>
                <a:cs typeface="Instrument Sans Medium" pitchFamily="34" charset="-120"/>
              </a:rPr>
              <a:t>Missing Values</a:t>
            </a:r>
            <a:endParaRPr lang="en-US" sz="2400" b="1" dirty="0">
              <a:solidFill>
                <a:schemeClr val="tx1"/>
              </a:solidFill>
            </a:endParaRPr>
          </a:p>
        </p:txBody>
      </p:sp>
      <p:sp>
        <p:nvSpPr>
          <p:cNvPr id="9" name="Text 12">
            <a:extLst>
              <a:ext uri="{FF2B5EF4-FFF2-40B4-BE49-F238E27FC236}">
                <a16:creationId xmlns:a16="http://schemas.microsoft.com/office/drawing/2014/main" id="{D6B36410-5389-AC6D-31EE-89E822584053}"/>
              </a:ext>
            </a:extLst>
          </p:cNvPr>
          <p:cNvSpPr/>
          <p:nvPr/>
        </p:nvSpPr>
        <p:spPr>
          <a:xfrm>
            <a:off x="8521553" y="2634659"/>
            <a:ext cx="3553778" cy="2540318"/>
          </a:xfrm>
          <a:prstGeom prst="rect">
            <a:avLst/>
          </a:prstGeom>
          <a:noFill/>
          <a:ln/>
        </p:spPr>
        <p:txBody>
          <a:bodyPr wrap="square" lIns="0" tIns="0" rIns="0" bIns="0" rtlCol="0" anchor="t"/>
          <a:lstStyle/>
          <a:p>
            <a:pPr marL="0" indent="0" algn="l">
              <a:lnSpc>
                <a:spcPts val="2850"/>
              </a:lnSpc>
              <a:buNone/>
            </a:pPr>
            <a:r>
              <a:rPr lang="en-US" sz="1750" dirty="0">
                <a:solidFill>
                  <a:schemeClr val="tx1">
                    <a:lumMod val="85000"/>
                    <a:lumOff val="15000"/>
                  </a:schemeClr>
                </a:solidFill>
                <a:latin typeface="Inter" pitchFamily="34" charset="0"/>
                <a:ea typeface="Inter" pitchFamily="34" charset="-122"/>
                <a:cs typeface="Inter" pitchFamily="34" charset="-120"/>
              </a:rPr>
              <a:t>Missing 'Mileage' values were imputed with the column's average, ensuring completeness without losing valuable data. All other rows with any remaining null values were carefully dropped.</a:t>
            </a:r>
            <a:endParaRPr lang="en-US" sz="1750" dirty="0">
              <a:solidFill>
                <a:schemeClr val="tx1">
                  <a:lumMod val="85000"/>
                  <a:lumOff val="15000"/>
                </a:schemeClr>
              </a:solidFill>
            </a:endParaRPr>
          </a:p>
        </p:txBody>
      </p:sp>
    </p:spTree>
    <p:extLst>
      <p:ext uri="{BB962C8B-B14F-4D97-AF65-F5344CB8AC3E}">
        <p14:creationId xmlns:p14="http://schemas.microsoft.com/office/powerpoint/2010/main" val="310813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a:extLst>
              <a:ext uri="{FF2B5EF4-FFF2-40B4-BE49-F238E27FC236}">
                <a16:creationId xmlns:a16="http://schemas.microsoft.com/office/drawing/2014/main" id="{C0236914-286D-218E-3A34-43CD2B9CF3C4}"/>
              </a:ext>
            </a:extLst>
          </p:cNvPr>
          <p:cNvSpPr/>
          <p:nvPr/>
        </p:nvSpPr>
        <p:spPr>
          <a:xfrm>
            <a:off x="561778" y="428209"/>
            <a:ext cx="11502843" cy="1417558"/>
          </a:xfrm>
          <a:prstGeom prst="rect">
            <a:avLst/>
          </a:prstGeom>
          <a:noFill/>
          <a:ln/>
        </p:spPr>
        <p:txBody>
          <a:bodyPr wrap="square" lIns="0" tIns="0" rIns="0" bIns="0" rtlCol="0" anchor="t"/>
          <a:lstStyle/>
          <a:p>
            <a:pPr marL="0" indent="0" algn="l">
              <a:lnSpc>
                <a:spcPts val="5550"/>
              </a:lnSpc>
              <a:buNone/>
            </a:pPr>
            <a:r>
              <a:rPr lang="en-US" sz="3600" dirty="0">
                <a:solidFill>
                  <a:srgbClr val="FF0000"/>
                </a:solidFill>
                <a:latin typeface="Instrument Sans Medium" pitchFamily="34" charset="0"/>
                <a:ea typeface="Instrument Sans Medium" pitchFamily="34" charset="-122"/>
                <a:cs typeface="Instrument Sans Medium" pitchFamily="34" charset="-120"/>
              </a:rPr>
              <a:t>Box Plot of Ex-Showroom Price: Distribution &amp; Outliers</a:t>
            </a:r>
            <a:endParaRPr lang="en-US" sz="3600" dirty="0">
              <a:solidFill>
                <a:srgbClr val="FF0000"/>
              </a:solidFill>
            </a:endParaRPr>
          </a:p>
        </p:txBody>
      </p:sp>
      <p:sp>
        <p:nvSpPr>
          <p:cNvPr id="4" name="Text 1">
            <a:extLst>
              <a:ext uri="{FF2B5EF4-FFF2-40B4-BE49-F238E27FC236}">
                <a16:creationId xmlns:a16="http://schemas.microsoft.com/office/drawing/2014/main" id="{79CE2ACC-14EA-26AB-4495-C2754CB23C87}"/>
              </a:ext>
            </a:extLst>
          </p:cNvPr>
          <p:cNvSpPr/>
          <p:nvPr/>
        </p:nvSpPr>
        <p:spPr>
          <a:xfrm>
            <a:off x="880227" y="1499626"/>
            <a:ext cx="5215773" cy="1339250"/>
          </a:xfrm>
          <a:prstGeom prst="rect">
            <a:avLst/>
          </a:prstGeom>
          <a:noFill/>
          <a:ln/>
        </p:spPr>
        <p:txBody>
          <a:bodyPr wrap="square" lIns="0" tIns="0" rIns="0" bIns="0" rtlCol="0" anchor="t"/>
          <a:lstStyle/>
          <a:p>
            <a:pPr marL="0" indent="0" algn="l">
              <a:lnSpc>
                <a:spcPts val="2850"/>
              </a:lnSpc>
              <a:buNone/>
            </a:pPr>
            <a:endParaRPr lang="en-US" sz="1750" dirty="0">
              <a:solidFill>
                <a:schemeClr val="tx1">
                  <a:lumMod val="95000"/>
                  <a:lumOff val="5000"/>
                </a:schemeClr>
              </a:solidFill>
            </a:endParaRPr>
          </a:p>
        </p:txBody>
      </p:sp>
      <p:sp>
        <p:nvSpPr>
          <p:cNvPr id="5" name="Text 2">
            <a:extLst>
              <a:ext uri="{FF2B5EF4-FFF2-40B4-BE49-F238E27FC236}">
                <a16:creationId xmlns:a16="http://schemas.microsoft.com/office/drawing/2014/main" id="{6C6608CB-A18E-9EBA-69E2-7708D0577B04}"/>
              </a:ext>
            </a:extLst>
          </p:cNvPr>
          <p:cNvSpPr/>
          <p:nvPr/>
        </p:nvSpPr>
        <p:spPr>
          <a:xfrm flipV="1">
            <a:off x="1007606" y="8695678"/>
            <a:ext cx="5657051" cy="45719"/>
          </a:xfrm>
          <a:prstGeom prst="rect">
            <a:avLst/>
          </a:prstGeom>
          <a:noFill/>
          <a:ln/>
        </p:spPr>
        <p:txBody>
          <a:bodyPr wrap="square" lIns="0" tIns="0" rIns="0" bIns="0" rtlCol="0" anchor="t"/>
          <a:lstStyle/>
          <a:p>
            <a:pPr marL="0" indent="0" algn="l">
              <a:lnSpc>
                <a:spcPts val="2850"/>
              </a:lnSpc>
              <a:buNone/>
            </a:pPr>
            <a:r>
              <a:rPr lang="en-US" sz="1750" dirty="0">
                <a:solidFill>
                  <a:schemeClr val="tx1">
                    <a:lumMod val="95000"/>
                    <a:lumOff val="5000"/>
                  </a:schemeClr>
                </a:solidFill>
                <a:latin typeface="Inter" pitchFamily="34" charset="0"/>
                <a:ea typeface="Inter" pitchFamily="34" charset="-122"/>
                <a:cs typeface="Inter" pitchFamily="34" charset="-120"/>
              </a:rPr>
              <a:t>.</a:t>
            </a:r>
            <a:endParaRPr lang="en-US" sz="1750" dirty="0">
              <a:solidFill>
                <a:schemeClr val="tx1">
                  <a:lumMod val="95000"/>
                  <a:lumOff val="5000"/>
                </a:schemeClr>
              </a:solidFill>
            </a:endParaRPr>
          </a:p>
        </p:txBody>
      </p:sp>
      <p:pic>
        <p:nvPicPr>
          <p:cNvPr id="7" name="Picture 6">
            <a:extLst>
              <a:ext uri="{FF2B5EF4-FFF2-40B4-BE49-F238E27FC236}">
                <a16:creationId xmlns:a16="http://schemas.microsoft.com/office/drawing/2014/main" id="{53C96830-3F24-D7B5-9960-25BAD8BAD43E}"/>
              </a:ext>
            </a:extLst>
          </p:cNvPr>
          <p:cNvPicPr>
            <a:picLocks noChangeAspect="1"/>
          </p:cNvPicPr>
          <p:nvPr/>
        </p:nvPicPr>
        <p:blipFill>
          <a:blip r:embed="rId3"/>
          <a:stretch>
            <a:fillRect/>
          </a:stretch>
        </p:blipFill>
        <p:spPr>
          <a:xfrm>
            <a:off x="6223379" y="1182708"/>
            <a:ext cx="5968621" cy="4888352"/>
          </a:xfrm>
          <a:prstGeom prst="rect">
            <a:avLst/>
          </a:prstGeom>
        </p:spPr>
      </p:pic>
      <p:sp>
        <p:nvSpPr>
          <p:cNvPr id="8" name="Rectangle 1">
            <a:extLst>
              <a:ext uri="{FF2B5EF4-FFF2-40B4-BE49-F238E27FC236}">
                <a16:creationId xmlns:a16="http://schemas.microsoft.com/office/drawing/2014/main" id="{1CC1610B-06AE-219B-0556-51B2E5420FA0}"/>
              </a:ext>
            </a:extLst>
          </p:cNvPr>
          <p:cNvSpPr>
            <a:spLocks noChangeArrowheads="1"/>
          </p:cNvSpPr>
          <p:nvPr/>
        </p:nvSpPr>
        <p:spPr bwMode="auto">
          <a:xfrm>
            <a:off x="254758" y="1136988"/>
            <a:ext cx="5968621" cy="40318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000" b="0" i="0" u="none" strike="noStrike" cap="none" normalizeH="0" baseline="0" dirty="0">
                <a:ln>
                  <a:noFill/>
                </a:ln>
                <a:solidFill>
                  <a:schemeClr val="tx1">
                    <a:lumMod val="95000"/>
                    <a:lumOff val="5000"/>
                  </a:schemeClr>
                </a:solidFill>
                <a:effectLst/>
                <a:latin typeface="Arial" panose="020B0604020202020204" pitchFamily="34" charset="0"/>
              </a:rPr>
              <a:t>The middle line in the box is around </a:t>
            </a:r>
            <a:r>
              <a:rPr kumimoji="0" lang="en-US" altLang="en-US" sz="2000" b="1" i="0" u="none" strike="noStrike" cap="none" normalizeH="0" baseline="0" dirty="0">
                <a:ln>
                  <a:noFill/>
                </a:ln>
                <a:solidFill>
                  <a:schemeClr val="tx1">
                    <a:lumMod val="95000"/>
                    <a:lumOff val="5000"/>
                  </a:schemeClr>
                </a:solidFill>
                <a:effectLst/>
                <a:latin typeface="Arial" panose="020B0604020202020204" pitchFamily="34" charset="0"/>
              </a:rPr>
              <a:t>₹1,30,000</a:t>
            </a:r>
            <a:r>
              <a:rPr kumimoji="0" lang="en-US" altLang="en-US" sz="2000" b="0" i="0" u="none" strike="noStrike" cap="none" normalizeH="0" baseline="0" dirty="0">
                <a:ln>
                  <a:noFill/>
                </a:ln>
                <a:solidFill>
                  <a:schemeClr val="tx1">
                    <a:lumMod val="95000"/>
                    <a:lumOff val="5000"/>
                  </a:schemeClr>
                </a:solidFill>
                <a:effectLst/>
                <a:latin typeface="Arial" panose="020B0604020202020204" pitchFamily="34" charset="0"/>
              </a:rPr>
              <a:t>, meaning half the bikes cost less than this and half cost more.</a:t>
            </a: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altLang="en-US" sz="2000" b="0" i="0" u="none" strike="noStrike" cap="none" normalizeH="0" baseline="0" dirty="0">
              <a:ln>
                <a:noFill/>
              </a:ln>
              <a:solidFill>
                <a:schemeClr val="tx1">
                  <a:lumMod val="95000"/>
                  <a:lumOff val="5000"/>
                </a:schemeClr>
              </a:solidFill>
              <a:effectLst/>
              <a:latin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000" b="0" i="0" u="none" strike="noStrike" cap="none" normalizeH="0" baseline="0" dirty="0">
                <a:ln>
                  <a:noFill/>
                </a:ln>
                <a:solidFill>
                  <a:schemeClr val="tx1">
                    <a:lumMod val="95000"/>
                    <a:lumOff val="5000"/>
                  </a:schemeClr>
                </a:solidFill>
                <a:effectLst/>
                <a:latin typeface="Arial" panose="020B0604020202020204" pitchFamily="34" charset="0"/>
              </a:rPr>
              <a:t>The box covers roughly </a:t>
            </a:r>
            <a:r>
              <a:rPr kumimoji="0" lang="en-US" altLang="en-US" sz="2000" b="1" i="0" u="none" strike="noStrike" cap="none" normalizeH="0" baseline="0" dirty="0">
                <a:ln>
                  <a:noFill/>
                </a:ln>
                <a:solidFill>
                  <a:schemeClr val="tx1">
                    <a:lumMod val="95000"/>
                    <a:lumOff val="5000"/>
                  </a:schemeClr>
                </a:solidFill>
                <a:effectLst/>
                <a:latin typeface="Arial" panose="020B0604020202020204" pitchFamily="34" charset="0"/>
              </a:rPr>
              <a:t>₹95,000 to ₹2,00,000</a:t>
            </a:r>
            <a:r>
              <a:rPr kumimoji="0" lang="en-US" altLang="en-US" sz="2000" b="0" i="0" u="none" strike="noStrike" cap="none" normalizeH="0" baseline="0" dirty="0">
                <a:ln>
                  <a:noFill/>
                </a:ln>
                <a:solidFill>
                  <a:schemeClr val="tx1">
                    <a:lumMod val="95000"/>
                    <a:lumOff val="5000"/>
                  </a:schemeClr>
                </a:solidFill>
                <a:effectLst/>
                <a:latin typeface="Arial" panose="020B0604020202020204" pitchFamily="34" charset="0"/>
              </a:rPr>
              <a:t>, which means the middle 50% of bike prices fall within this range.</a:t>
            </a: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altLang="en-US" sz="2000" b="0" i="0" u="none" strike="noStrike" cap="none" normalizeH="0" baseline="0" dirty="0">
              <a:ln>
                <a:noFill/>
              </a:ln>
              <a:solidFill>
                <a:schemeClr val="tx1">
                  <a:lumMod val="95000"/>
                  <a:lumOff val="5000"/>
                </a:schemeClr>
              </a:solidFill>
              <a:effectLst/>
              <a:latin typeface="Arial" panose="020B0604020202020204" pitchFamily="34" charset="0"/>
            </a:endParaRPr>
          </a:p>
          <a:p>
            <a:pPr marL="342900" lvl="0" indent="-342900" eaLnBrk="0" fontAlgn="base" hangingPunct="0">
              <a:spcBef>
                <a:spcPct val="0"/>
              </a:spcBef>
              <a:spcAft>
                <a:spcPct val="0"/>
              </a:spcAft>
              <a:buClrTx/>
              <a:buFont typeface="Wingdings" panose="05000000000000000000" pitchFamily="2" charset="2"/>
              <a:buChar char="Ø"/>
            </a:pPr>
            <a:r>
              <a:rPr lang="en-US" sz="2000" dirty="0">
                <a:solidFill>
                  <a:schemeClr val="tx1">
                    <a:lumMod val="95000"/>
                    <a:lumOff val="5000"/>
                  </a:schemeClr>
                </a:solidFill>
              </a:rPr>
              <a:t>.The whiskers extend from around</a:t>
            </a:r>
            <a:r>
              <a:rPr kumimoji="0" lang="en-US" altLang="en-US" sz="2000" b="1" i="0" u="none" strike="noStrike" cap="none" normalizeH="0" baseline="0" dirty="0">
                <a:ln>
                  <a:noFill/>
                </a:ln>
                <a:solidFill>
                  <a:schemeClr val="tx1">
                    <a:lumMod val="95000"/>
                    <a:lumOff val="5000"/>
                  </a:schemeClr>
                </a:solidFill>
                <a:effectLst/>
                <a:latin typeface="Arial" panose="020B0604020202020204" pitchFamily="34" charset="0"/>
              </a:rPr>
              <a:t>80,000 to ₹3,25,000</a:t>
            </a:r>
            <a:r>
              <a:rPr kumimoji="0" lang="en-US" altLang="en-US" sz="2000" b="0" i="0" u="none" strike="noStrike" cap="none" normalizeH="0" baseline="0" dirty="0">
                <a:ln>
                  <a:noFill/>
                </a:ln>
                <a:solidFill>
                  <a:schemeClr val="tx1">
                    <a:lumMod val="95000"/>
                    <a:lumOff val="5000"/>
                  </a:schemeClr>
                </a:solidFill>
                <a:effectLst/>
                <a:latin typeface="Arial" panose="020B0604020202020204" pitchFamily="34" charset="0"/>
              </a:rPr>
              <a:t>, indicating the overall price spread in your dataset</a:t>
            </a:r>
            <a:r>
              <a:rPr kumimoji="0" lang="en-US" altLang="en-US" sz="1800" b="0" i="0" u="none" strike="noStrike" cap="none" normalizeH="0" baseline="0" dirty="0">
                <a:ln>
                  <a:noFill/>
                </a:ln>
                <a:solidFill>
                  <a:schemeClr val="tx1">
                    <a:lumMod val="95000"/>
                    <a:lumOff val="5000"/>
                  </a:schemeClr>
                </a:solidFill>
                <a:effectLst/>
                <a:latin typeface="Arial" panose="020B0604020202020204" pitchFamily="34" charset="0"/>
              </a:rPr>
              <a:t>.</a:t>
            </a:r>
          </a:p>
          <a:p>
            <a:pPr marL="342900" lvl="0" indent="-342900" eaLnBrk="0" fontAlgn="base" hangingPunct="0">
              <a:spcBef>
                <a:spcPct val="0"/>
              </a:spcBef>
              <a:spcAft>
                <a:spcPct val="0"/>
              </a:spcAft>
              <a:buClrTx/>
              <a:buFont typeface="Wingdings" panose="05000000000000000000" pitchFamily="2" charset="2"/>
              <a:buChar char="Ø"/>
            </a:pPr>
            <a:endParaRPr kumimoji="0" lang="en-US" altLang="en-US" sz="1800" b="0" i="0" u="none" strike="noStrike" cap="none" normalizeH="0" baseline="0" dirty="0">
              <a:ln>
                <a:noFill/>
              </a:ln>
              <a:solidFill>
                <a:schemeClr val="tx1">
                  <a:lumMod val="95000"/>
                  <a:lumOff val="5000"/>
                </a:schemeClr>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lumMod val="95000"/>
                  <a:lumOff val="5000"/>
                </a:schemeClr>
              </a:solidFill>
              <a:effectLst/>
              <a:latin typeface="Arial" panose="020B0604020202020204" pitchFamily="34" charset="0"/>
            </a:endParaRPr>
          </a:p>
        </p:txBody>
      </p:sp>
      <p:sp>
        <p:nvSpPr>
          <p:cNvPr id="9" name="Rectangle 2">
            <a:extLst>
              <a:ext uri="{FF2B5EF4-FFF2-40B4-BE49-F238E27FC236}">
                <a16:creationId xmlns:a16="http://schemas.microsoft.com/office/drawing/2014/main" id="{79796C70-891D-8773-C160-A9CD9A9494F7}"/>
              </a:ext>
            </a:extLst>
          </p:cNvPr>
          <p:cNvSpPr>
            <a:spLocks noChangeArrowheads="1"/>
          </p:cNvSpPr>
          <p:nvPr/>
        </p:nvSpPr>
        <p:spPr bwMode="auto">
          <a:xfrm>
            <a:off x="344578" y="4470386"/>
            <a:ext cx="5624044" cy="12926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000" b="0" i="0" u="none" strike="noStrike" cap="none" normalizeH="0" baseline="0" dirty="0">
                <a:ln>
                  <a:noFill/>
                </a:ln>
                <a:solidFill>
                  <a:schemeClr val="tx1">
                    <a:lumMod val="95000"/>
                    <a:lumOff val="5000"/>
                  </a:schemeClr>
                </a:solidFill>
                <a:effectLst/>
                <a:latin typeface="Arial" panose="020B0604020202020204" pitchFamily="34" charset="0"/>
              </a:rPr>
              <a:t>There are no points outside the whiskers, so extreme outlier prices aren’t present (based on the standard 1.5×IQR rule).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lumMod val="95000"/>
                  <a:lumOff val="5000"/>
                </a:schemeClr>
              </a:solidFill>
              <a:effectLst/>
              <a:latin typeface="Arial" panose="020B0604020202020204" pitchFamily="34" charset="0"/>
            </a:endParaRPr>
          </a:p>
        </p:txBody>
      </p:sp>
    </p:spTree>
    <p:extLst>
      <p:ext uri="{BB962C8B-B14F-4D97-AF65-F5344CB8AC3E}">
        <p14:creationId xmlns:p14="http://schemas.microsoft.com/office/powerpoint/2010/main" val="40945304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0DF597-C5FC-370A-856A-B76C65AE9565}"/>
            </a:ext>
          </a:extLst>
        </p:cNvPr>
        <p:cNvGrpSpPr/>
        <p:nvPr/>
      </p:nvGrpSpPr>
      <p:grpSpPr>
        <a:xfrm>
          <a:off x="0" y="0"/>
          <a:ext cx="0" cy="0"/>
          <a:chOff x="0" y="0"/>
          <a:chExt cx="0" cy="0"/>
        </a:xfrm>
      </p:grpSpPr>
      <p:sp>
        <p:nvSpPr>
          <p:cNvPr id="3" name="Text 0">
            <a:extLst>
              <a:ext uri="{FF2B5EF4-FFF2-40B4-BE49-F238E27FC236}">
                <a16:creationId xmlns:a16="http://schemas.microsoft.com/office/drawing/2014/main" id="{5CB8D1A1-D8C9-9D57-D5B6-6EF16359F1B5}"/>
              </a:ext>
            </a:extLst>
          </p:cNvPr>
          <p:cNvSpPr/>
          <p:nvPr/>
        </p:nvSpPr>
        <p:spPr>
          <a:xfrm>
            <a:off x="736979" y="765810"/>
            <a:ext cx="11175299" cy="1417558"/>
          </a:xfrm>
          <a:prstGeom prst="rect">
            <a:avLst/>
          </a:prstGeom>
          <a:noFill/>
          <a:ln/>
        </p:spPr>
        <p:txBody>
          <a:bodyPr wrap="square" lIns="0" tIns="0" rIns="0" bIns="0" rtlCol="0" anchor="t"/>
          <a:lstStyle/>
          <a:p>
            <a:pPr marL="0" indent="0" algn="l">
              <a:lnSpc>
                <a:spcPts val="5550"/>
              </a:lnSpc>
              <a:buNone/>
            </a:pPr>
            <a:r>
              <a:rPr lang="en-US" sz="4000" dirty="0">
                <a:solidFill>
                  <a:srgbClr val="FF0000"/>
                </a:solidFill>
                <a:latin typeface="Instrument Sans Medium" pitchFamily="34" charset="0"/>
                <a:ea typeface="Instrument Sans Medium" pitchFamily="34" charset="-122"/>
                <a:cs typeface="Instrument Sans Medium" pitchFamily="34" charset="-120"/>
              </a:rPr>
              <a:t>Mileage vs. CC: The Efficiency Trade-off</a:t>
            </a:r>
            <a:endParaRPr lang="en-US" sz="4000" dirty="0">
              <a:solidFill>
                <a:srgbClr val="FF0000"/>
              </a:solidFill>
            </a:endParaRPr>
          </a:p>
        </p:txBody>
      </p:sp>
      <p:sp>
        <p:nvSpPr>
          <p:cNvPr id="4" name="Text 1">
            <a:extLst>
              <a:ext uri="{FF2B5EF4-FFF2-40B4-BE49-F238E27FC236}">
                <a16:creationId xmlns:a16="http://schemas.microsoft.com/office/drawing/2014/main" id="{4A28DC1E-BA8D-7F6E-522C-F4DDDE40AC83}"/>
              </a:ext>
            </a:extLst>
          </p:cNvPr>
          <p:cNvSpPr/>
          <p:nvPr/>
        </p:nvSpPr>
        <p:spPr>
          <a:xfrm>
            <a:off x="5650174" y="1977390"/>
            <a:ext cx="6262104" cy="1451610"/>
          </a:xfrm>
          <a:prstGeom prst="rect">
            <a:avLst/>
          </a:prstGeom>
          <a:noFill/>
          <a:ln/>
        </p:spPr>
        <p:txBody>
          <a:bodyPr wrap="square" lIns="0" tIns="0" rIns="0" bIns="0" rtlCol="0" anchor="t"/>
          <a:lstStyle/>
          <a:p>
            <a:pPr marL="285750" indent="-285750" algn="l">
              <a:lnSpc>
                <a:spcPts val="2850"/>
              </a:lnSpc>
              <a:buFont typeface="Wingdings" panose="05000000000000000000" pitchFamily="2" charset="2"/>
              <a:buChar char="Ø"/>
            </a:pPr>
            <a:endParaRPr lang="en-US" sz="1750" dirty="0">
              <a:solidFill>
                <a:schemeClr val="tx1">
                  <a:lumMod val="85000"/>
                  <a:lumOff val="15000"/>
                </a:schemeClr>
              </a:solidFill>
            </a:endParaRPr>
          </a:p>
        </p:txBody>
      </p:sp>
      <p:sp>
        <p:nvSpPr>
          <p:cNvPr id="5" name="Text 2">
            <a:extLst>
              <a:ext uri="{FF2B5EF4-FFF2-40B4-BE49-F238E27FC236}">
                <a16:creationId xmlns:a16="http://schemas.microsoft.com/office/drawing/2014/main" id="{D1B6FD00-956C-1FB4-833F-16490D08A1F6}"/>
              </a:ext>
            </a:extLst>
          </p:cNvPr>
          <p:cNvSpPr/>
          <p:nvPr/>
        </p:nvSpPr>
        <p:spPr>
          <a:xfrm>
            <a:off x="5650175" y="4124949"/>
            <a:ext cx="6152922" cy="1451610"/>
          </a:xfrm>
          <a:prstGeom prst="rect">
            <a:avLst/>
          </a:prstGeom>
          <a:noFill/>
          <a:ln/>
        </p:spPr>
        <p:txBody>
          <a:bodyPr wrap="square" lIns="0" tIns="0" rIns="0" bIns="0" rtlCol="0" anchor="t"/>
          <a:lstStyle/>
          <a:p>
            <a:pPr marL="285750" indent="-285750" algn="l">
              <a:lnSpc>
                <a:spcPts val="2850"/>
              </a:lnSpc>
              <a:buFont typeface="Wingdings" panose="05000000000000000000" pitchFamily="2" charset="2"/>
              <a:buChar char="Ø"/>
            </a:pPr>
            <a:endParaRPr lang="en-US" sz="1750" dirty="0">
              <a:solidFill>
                <a:schemeClr val="tx1">
                  <a:lumMod val="85000"/>
                  <a:lumOff val="15000"/>
                </a:schemeClr>
              </a:solidFill>
            </a:endParaRPr>
          </a:p>
        </p:txBody>
      </p:sp>
      <p:pic>
        <p:nvPicPr>
          <p:cNvPr id="7" name="Picture 6">
            <a:extLst>
              <a:ext uri="{FF2B5EF4-FFF2-40B4-BE49-F238E27FC236}">
                <a16:creationId xmlns:a16="http://schemas.microsoft.com/office/drawing/2014/main" id="{E9C9370B-012E-0007-D6EF-10B775C2173A}"/>
              </a:ext>
            </a:extLst>
          </p:cNvPr>
          <p:cNvPicPr>
            <a:picLocks noChangeAspect="1"/>
          </p:cNvPicPr>
          <p:nvPr/>
        </p:nvPicPr>
        <p:blipFill>
          <a:blip r:embed="rId2"/>
          <a:stretch>
            <a:fillRect/>
          </a:stretch>
        </p:blipFill>
        <p:spPr>
          <a:xfrm>
            <a:off x="152400" y="1977389"/>
            <a:ext cx="5497774" cy="4440343"/>
          </a:xfrm>
          <a:prstGeom prst="rect">
            <a:avLst/>
          </a:prstGeom>
        </p:spPr>
      </p:pic>
      <p:sp>
        <p:nvSpPr>
          <p:cNvPr id="9" name="Rectangle 2">
            <a:extLst>
              <a:ext uri="{FF2B5EF4-FFF2-40B4-BE49-F238E27FC236}">
                <a16:creationId xmlns:a16="http://schemas.microsoft.com/office/drawing/2014/main" id="{3D90EA1F-25DC-2833-2AD3-38BFAEDFF880}"/>
              </a:ext>
            </a:extLst>
          </p:cNvPr>
          <p:cNvSpPr>
            <a:spLocks noChangeArrowheads="1"/>
          </p:cNvSpPr>
          <p:nvPr/>
        </p:nvSpPr>
        <p:spPr bwMode="auto">
          <a:xfrm>
            <a:off x="5791200" y="1977389"/>
            <a:ext cx="6570132" cy="31700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000" b="0" i="0" u="none" strike="noStrike" cap="none" normalizeH="0" baseline="0" dirty="0">
                <a:ln>
                  <a:noFill/>
                </a:ln>
                <a:solidFill>
                  <a:schemeClr val="tx1">
                    <a:lumMod val="95000"/>
                    <a:lumOff val="5000"/>
                  </a:schemeClr>
                </a:solidFill>
                <a:effectLst/>
                <a:latin typeface="Arial" panose="020B0604020202020204" pitchFamily="34" charset="0"/>
              </a:rPr>
              <a:t>Most </a:t>
            </a:r>
            <a:r>
              <a:rPr kumimoji="0" lang="en-US" altLang="en-US" sz="2000" b="1" i="0" u="none" strike="noStrike" cap="none" normalizeH="0" baseline="0" dirty="0">
                <a:ln>
                  <a:noFill/>
                </a:ln>
                <a:solidFill>
                  <a:schemeClr val="tx1">
                    <a:lumMod val="95000"/>
                    <a:lumOff val="5000"/>
                  </a:schemeClr>
                </a:solidFill>
                <a:effectLst/>
                <a:latin typeface="Arial" panose="020B0604020202020204" pitchFamily="34" charset="0"/>
              </a:rPr>
              <a:t>high-mileage bikes</a:t>
            </a:r>
            <a:r>
              <a:rPr kumimoji="0" lang="en-US" altLang="en-US" sz="2000" b="0" i="0" u="none" strike="noStrike" cap="none" normalizeH="0" baseline="0" dirty="0">
                <a:ln>
                  <a:noFill/>
                </a:ln>
                <a:solidFill>
                  <a:schemeClr val="tx1">
                    <a:lumMod val="95000"/>
                    <a:lumOff val="5000"/>
                  </a:schemeClr>
                </a:solidFill>
                <a:effectLst/>
                <a:latin typeface="Arial" panose="020B0604020202020204" pitchFamily="34" charset="0"/>
              </a:rPr>
              <a:t> (50–65 kmpl) are in the </a:t>
            </a:r>
            <a:r>
              <a:rPr kumimoji="0" lang="en-US" altLang="en-US" sz="2000" b="1" i="0" u="none" strike="noStrike" cap="none" normalizeH="0" baseline="0" dirty="0">
                <a:ln>
                  <a:noFill/>
                </a:ln>
                <a:solidFill>
                  <a:schemeClr val="tx1">
                    <a:lumMod val="95000"/>
                    <a:lumOff val="5000"/>
                  </a:schemeClr>
                </a:solidFill>
                <a:effectLst/>
                <a:latin typeface="Arial" panose="020B0604020202020204" pitchFamily="34" charset="0"/>
              </a:rPr>
              <a:t>100–150 CC</a:t>
            </a:r>
            <a:r>
              <a:rPr kumimoji="0" lang="en-US" altLang="en-US" sz="2000" b="0" i="0" u="none" strike="noStrike" cap="none" normalizeH="0" baseline="0" dirty="0">
                <a:ln>
                  <a:noFill/>
                </a:ln>
                <a:solidFill>
                  <a:schemeClr val="tx1">
                    <a:lumMod val="95000"/>
                    <a:lumOff val="5000"/>
                  </a:schemeClr>
                </a:solidFill>
                <a:effectLst/>
                <a:latin typeface="Arial" panose="020B0604020202020204" pitchFamily="34" charset="0"/>
              </a:rPr>
              <a:t> range.</a:t>
            </a: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lang="en-US" altLang="en-US" sz="2000" dirty="0">
              <a:solidFill>
                <a:schemeClr val="tx1">
                  <a:lumMod val="95000"/>
                  <a:lumOff val="5000"/>
                </a:schemeClr>
              </a:solidFill>
              <a:latin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altLang="en-US" sz="2000" b="0" i="0" u="none" strike="noStrike" cap="none" normalizeH="0" baseline="0" dirty="0">
              <a:ln>
                <a:noFill/>
              </a:ln>
              <a:solidFill>
                <a:schemeClr val="tx1">
                  <a:lumMod val="95000"/>
                  <a:lumOff val="5000"/>
                </a:schemeClr>
              </a:solidFill>
              <a:effectLst/>
              <a:latin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000" b="0" i="0" u="none" strike="noStrike" cap="none" normalizeH="0" baseline="0" dirty="0">
                <a:ln>
                  <a:noFill/>
                </a:ln>
                <a:solidFill>
                  <a:schemeClr val="tx1">
                    <a:lumMod val="95000"/>
                    <a:lumOff val="5000"/>
                  </a:schemeClr>
                </a:solidFill>
                <a:effectLst/>
                <a:latin typeface="Arial" panose="020B0604020202020204" pitchFamily="34" charset="0"/>
              </a:rPr>
              <a:t>Larger engines (</a:t>
            </a:r>
            <a:r>
              <a:rPr kumimoji="0" lang="en-US" altLang="en-US" sz="2000" b="1" i="0" u="none" strike="noStrike" cap="none" normalizeH="0" baseline="0" dirty="0">
                <a:ln>
                  <a:noFill/>
                </a:ln>
                <a:solidFill>
                  <a:schemeClr val="tx1">
                    <a:lumMod val="95000"/>
                    <a:lumOff val="5000"/>
                  </a:schemeClr>
                </a:solidFill>
                <a:effectLst/>
                <a:latin typeface="Arial" panose="020B0604020202020204" pitchFamily="34" charset="0"/>
              </a:rPr>
              <a:t>350 CC and above</a:t>
            </a:r>
            <a:r>
              <a:rPr kumimoji="0" lang="en-US" altLang="en-US" sz="2000" b="0" i="0" u="none" strike="noStrike" cap="none" normalizeH="0" baseline="0" dirty="0">
                <a:ln>
                  <a:noFill/>
                </a:ln>
                <a:solidFill>
                  <a:schemeClr val="tx1">
                    <a:lumMod val="95000"/>
                    <a:lumOff val="5000"/>
                  </a:schemeClr>
                </a:solidFill>
                <a:effectLst/>
                <a:latin typeface="Arial" panose="020B0604020202020204" pitchFamily="34" charset="0"/>
              </a:rPr>
              <a:t>) generally offer </a:t>
            </a:r>
            <a:r>
              <a:rPr kumimoji="0" lang="en-US" altLang="en-US" sz="2000" b="1" i="0" u="none" strike="noStrike" cap="none" normalizeH="0" baseline="0" dirty="0">
                <a:ln>
                  <a:noFill/>
                </a:ln>
                <a:solidFill>
                  <a:schemeClr val="tx1">
                    <a:lumMod val="95000"/>
                    <a:lumOff val="5000"/>
                  </a:schemeClr>
                </a:solidFill>
                <a:effectLst/>
                <a:latin typeface="Arial" panose="020B0604020202020204" pitchFamily="34" charset="0"/>
              </a:rPr>
              <a:t>25–35 kmpl</a:t>
            </a:r>
            <a:r>
              <a:rPr kumimoji="0" lang="en-US" altLang="en-US" sz="2000" b="0" i="0" u="none" strike="noStrike" cap="none" normalizeH="0" baseline="0" dirty="0">
                <a:ln>
                  <a:noFill/>
                </a:ln>
                <a:solidFill>
                  <a:schemeClr val="tx1">
                    <a:lumMod val="95000"/>
                    <a:lumOff val="5000"/>
                  </a:schemeClr>
                </a:solidFill>
                <a:effectLst/>
                <a:latin typeface="Arial" panose="020B0604020202020204" pitchFamily="34" charset="0"/>
              </a:rPr>
              <a:t> mileage.</a:t>
            </a: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lang="en-US" altLang="en-US" sz="2000" dirty="0">
              <a:solidFill>
                <a:schemeClr val="tx1">
                  <a:lumMod val="95000"/>
                  <a:lumOff val="5000"/>
                </a:schemeClr>
              </a:solidFill>
              <a:latin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altLang="en-US" sz="2000" b="0" i="0" u="none" strike="noStrike" cap="none" normalizeH="0" baseline="0" dirty="0">
              <a:ln>
                <a:noFill/>
              </a:ln>
              <a:solidFill>
                <a:schemeClr val="tx1">
                  <a:lumMod val="95000"/>
                  <a:lumOff val="5000"/>
                </a:schemeClr>
              </a:solidFill>
              <a:effectLst/>
              <a:latin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000" b="0" i="0" u="none" strike="noStrike" cap="none" normalizeH="0" baseline="0" dirty="0">
                <a:ln>
                  <a:noFill/>
                </a:ln>
                <a:solidFill>
                  <a:schemeClr val="tx1">
                    <a:lumMod val="95000"/>
                    <a:lumOff val="5000"/>
                  </a:schemeClr>
                </a:solidFill>
                <a:effectLst/>
                <a:latin typeface="Arial" panose="020B0604020202020204" pitchFamily="34" charset="0"/>
              </a:rPr>
              <a:t>There is a clear </a:t>
            </a:r>
            <a:r>
              <a:rPr kumimoji="0" lang="en-US" altLang="en-US" sz="2000" b="1" i="0" u="none" strike="noStrike" cap="none" normalizeH="0" baseline="0" dirty="0">
                <a:ln>
                  <a:noFill/>
                </a:ln>
                <a:solidFill>
                  <a:schemeClr val="tx1">
                    <a:lumMod val="95000"/>
                    <a:lumOff val="5000"/>
                  </a:schemeClr>
                </a:solidFill>
                <a:effectLst/>
                <a:latin typeface="Arial" panose="020B0604020202020204" pitchFamily="34" charset="0"/>
              </a:rPr>
              <a:t>negative correlation</a:t>
            </a:r>
            <a:r>
              <a:rPr kumimoji="0" lang="en-US" altLang="en-US" sz="2000" b="0" i="0" u="none" strike="noStrike" cap="none" normalizeH="0" baseline="0" dirty="0">
                <a:ln>
                  <a:noFill/>
                </a:ln>
                <a:solidFill>
                  <a:schemeClr val="tx1">
                    <a:lumMod val="95000"/>
                    <a:lumOff val="5000"/>
                  </a:schemeClr>
                </a:solidFill>
                <a:effectLst/>
                <a:latin typeface="Arial" panose="020B0604020202020204" pitchFamily="34" charset="0"/>
              </a:rPr>
              <a:t> — bikes with higher engine capacity tend to have lower mileage.</a:t>
            </a:r>
          </a:p>
        </p:txBody>
      </p:sp>
    </p:spTree>
    <p:extLst>
      <p:ext uri="{BB962C8B-B14F-4D97-AF65-F5344CB8AC3E}">
        <p14:creationId xmlns:p14="http://schemas.microsoft.com/office/powerpoint/2010/main" val="992124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025AC6-EA39-57F4-EA42-511AA57E2E2C}"/>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1714AB25-C43D-42BC-277E-3D1813E92D6B}"/>
              </a:ext>
            </a:extLst>
          </p:cNvPr>
          <p:cNvPicPr>
            <a:picLocks noChangeAspect="1"/>
          </p:cNvPicPr>
          <p:nvPr/>
        </p:nvPicPr>
        <p:blipFill>
          <a:blip r:embed="rId3"/>
          <a:stretch>
            <a:fillRect/>
          </a:stretch>
        </p:blipFill>
        <p:spPr>
          <a:xfrm>
            <a:off x="6445183" y="1475989"/>
            <a:ext cx="5362575" cy="4744045"/>
          </a:xfrm>
          <a:prstGeom prst="rect">
            <a:avLst/>
          </a:prstGeom>
        </p:spPr>
      </p:pic>
      <p:sp>
        <p:nvSpPr>
          <p:cNvPr id="3" name="Text 0">
            <a:extLst>
              <a:ext uri="{FF2B5EF4-FFF2-40B4-BE49-F238E27FC236}">
                <a16:creationId xmlns:a16="http://schemas.microsoft.com/office/drawing/2014/main" id="{A1ADDB83-1911-D69A-DF84-07B15D43BFC7}"/>
              </a:ext>
            </a:extLst>
          </p:cNvPr>
          <p:cNvSpPr/>
          <p:nvPr/>
        </p:nvSpPr>
        <p:spPr>
          <a:xfrm>
            <a:off x="769934" y="555576"/>
            <a:ext cx="10015237" cy="1417558"/>
          </a:xfrm>
          <a:prstGeom prst="rect">
            <a:avLst/>
          </a:prstGeom>
          <a:noFill/>
          <a:ln/>
        </p:spPr>
        <p:txBody>
          <a:bodyPr wrap="square" lIns="0" tIns="0" rIns="0" bIns="0" rtlCol="0" anchor="t"/>
          <a:lstStyle/>
          <a:p>
            <a:pPr marL="0" indent="0" algn="l">
              <a:lnSpc>
                <a:spcPts val="5550"/>
              </a:lnSpc>
              <a:buNone/>
            </a:pPr>
            <a:r>
              <a:rPr lang="en-US" sz="4000" dirty="0">
                <a:solidFill>
                  <a:srgbClr val="FF0000"/>
                </a:solidFill>
                <a:latin typeface="Instrument Sans Medium" pitchFamily="34" charset="0"/>
                <a:ea typeface="Instrument Sans Medium" pitchFamily="34" charset="-122"/>
                <a:cs typeface="Instrument Sans Medium" pitchFamily="34" charset="-120"/>
              </a:rPr>
              <a:t>CC vs. BHP: The Power Dynamics</a:t>
            </a:r>
            <a:endParaRPr lang="en-US" sz="4000" dirty="0">
              <a:solidFill>
                <a:srgbClr val="FF0000"/>
              </a:solidFill>
            </a:endParaRPr>
          </a:p>
        </p:txBody>
      </p:sp>
      <p:sp>
        <p:nvSpPr>
          <p:cNvPr id="4" name="Text 1">
            <a:extLst>
              <a:ext uri="{FF2B5EF4-FFF2-40B4-BE49-F238E27FC236}">
                <a16:creationId xmlns:a16="http://schemas.microsoft.com/office/drawing/2014/main" id="{F1431711-2D62-0936-C817-E317091D7F34}"/>
              </a:ext>
            </a:extLst>
          </p:cNvPr>
          <p:cNvSpPr/>
          <p:nvPr/>
        </p:nvSpPr>
        <p:spPr>
          <a:xfrm>
            <a:off x="154677" y="1264354"/>
            <a:ext cx="6290506" cy="2164643"/>
          </a:xfrm>
          <a:prstGeom prst="rect">
            <a:avLst/>
          </a:prstGeom>
          <a:noFill/>
          <a:ln/>
        </p:spPr>
        <p:txBody>
          <a:bodyPr wrap="square" lIns="0" tIns="0" rIns="0" bIns="0" rtlCol="0" anchor="t"/>
          <a:lstStyle/>
          <a:p>
            <a:pPr marL="0" indent="0" algn="l">
              <a:lnSpc>
                <a:spcPts val="2850"/>
              </a:lnSpc>
              <a:buNone/>
            </a:pPr>
            <a:endParaRPr lang="en-US" sz="1750" dirty="0">
              <a:solidFill>
                <a:schemeClr val="tx1">
                  <a:lumMod val="85000"/>
                  <a:lumOff val="15000"/>
                </a:schemeClr>
              </a:solidFill>
            </a:endParaRPr>
          </a:p>
        </p:txBody>
      </p:sp>
      <p:sp>
        <p:nvSpPr>
          <p:cNvPr id="5" name="Text 2">
            <a:extLst>
              <a:ext uri="{FF2B5EF4-FFF2-40B4-BE49-F238E27FC236}">
                <a16:creationId xmlns:a16="http://schemas.microsoft.com/office/drawing/2014/main" id="{575DC548-195E-0E5B-1C19-5BD20F9F9E17}"/>
              </a:ext>
            </a:extLst>
          </p:cNvPr>
          <p:cNvSpPr/>
          <p:nvPr/>
        </p:nvSpPr>
        <p:spPr>
          <a:xfrm>
            <a:off x="575426" y="3429000"/>
            <a:ext cx="5675250" cy="1451610"/>
          </a:xfrm>
          <a:prstGeom prst="rect">
            <a:avLst/>
          </a:prstGeom>
          <a:noFill/>
          <a:ln/>
        </p:spPr>
        <p:txBody>
          <a:bodyPr wrap="square" lIns="0" tIns="0" rIns="0" bIns="0" rtlCol="0" anchor="t"/>
          <a:lstStyle/>
          <a:p>
            <a:pPr marL="0" indent="0" algn="l">
              <a:lnSpc>
                <a:spcPts val="2850"/>
              </a:lnSpc>
              <a:buNone/>
            </a:pPr>
            <a:endParaRPr lang="en-US" sz="1750" dirty="0">
              <a:solidFill>
                <a:schemeClr val="tx1">
                  <a:lumMod val="85000"/>
                  <a:lumOff val="15000"/>
                </a:schemeClr>
              </a:solidFill>
            </a:endParaRPr>
          </a:p>
        </p:txBody>
      </p:sp>
      <p:sp>
        <p:nvSpPr>
          <p:cNvPr id="6" name="Rectangle 1">
            <a:extLst>
              <a:ext uri="{FF2B5EF4-FFF2-40B4-BE49-F238E27FC236}">
                <a16:creationId xmlns:a16="http://schemas.microsoft.com/office/drawing/2014/main" id="{5B0B69E3-FF0A-7C46-4FD7-BC9E4C6F7799}"/>
              </a:ext>
            </a:extLst>
          </p:cNvPr>
          <p:cNvSpPr>
            <a:spLocks noChangeArrowheads="1"/>
          </p:cNvSpPr>
          <p:nvPr/>
        </p:nvSpPr>
        <p:spPr bwMode="auto">
          <a:xfrm>
            <a:off x="515173" y="1475989"/>
            <a:ext cx="6057917" cy="4524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400" b="0" i="0" u="none" strike="noStrike" cap="none" normalizeH="0" baseline="0" dirty="0">
                <a:ln>
                  <a:noFill/>
                </a:ln>
                <a:solidFill>
                  <a:schemeClr val="tx1">
                    <a:lumMod val="95000"/>
                    <a:lumOff val="5000"/>
                  </a:schemeClr>
                </a:solidFill>
                <a:effectLst/>
                <a:latin typeface="Arial" panose="020B0604020202020204" pitchFamily="34" charset="0"/>
              </a:rPr>
              <a:t>There is a </a:t>
            </a:r>
            <a:r>
              <a:rPr kumimoji="0" lang="en-US" altLang="en-US" sz="2400" b="1" i="0" u="none" strike="noStrike" cap="none" normalizeH="0" baseline="0" dirty="0">
                <a:ln>
                  <a:noFill/>
                </a:ln>
                <a:solidFill>
                  <a:schemeClr val="tx1">
                    <a:lumMod val="95000"/>
                    <a:lumOff val="5000"/>
                  </a:schemeClr>
                </a:solidFill>
                <a:effectLst/>
                <a:latin typeface="Arial" panose="020B0604020202020204" pitchFamily="34" charset="0"/>
              </a:rPr>
              <a:t>strong positive correlation</a:t>
            </a:r>
            <a:r>
              <a:rPr kumimoji="0" lang="en-US" altLang="en-US" sz="2400" b="0" i="0" u="none" strike="noStrike" cap="none" normalizeH="0" baseline="0" dirty="0">
                <a:ln>
                  <a:noFill/>
                </a:ln>
                <a:solidFill>
                  <a:schemeClr val="tx1">
                    <a:lumMod val="95000"/>
                    <a:lumOff val="5000"/>
                  </a:schemeClr>
                </a:solidFill>
                <a:effectLst/>
                <a:latin typeface="Arial" panose="020B0604020202020204" pitchFamily="34" charset="0"/>
              </a:rPr>
              <a:t> — higher engine capacity generally produces higher BHP.</a:t>
            </a: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altLang="en-US" sz="2400" b="0" i="0" u="none" strike="noStrike" cap="none" normalizeH="0" baseline="0" dirty="0">
              <a:ln>
                <a:noFill/>
              </a:ln>
              <a:solidFill>
                <a:schemeClr val="tx1">
                  <a:lumMod val="95000"/>
                  <a:lumOff val="5000"/>
                </a:schemeClr>
              </a:solidFill>
              <a:effectLst/>
              <a:latin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400" b="0" i="0" u="none" strike="noStrike" cap="none" normalizeH="0" baseline="0" dirty="0">
                <a:ln>
                  <a:noFill/>
                </a:ln>
                <a:solidFill>
                  <a:schemeClr val="tx1">
                    <a:lumMod val="95000"/>
                    <a:lumOff val="5000"/>
                  </a:schemeClr>
                </a:solidFill>
                <a:effectLst/>
                <a:latin typeface="Arial" panose="020B0604020202020204" pitchFamily="34" charset="0"/>
              </a:rPr>
              <a:t>Bikes with </a:t>
            </a:r>
            <a:r>
              <a:rPr kumimoji="0" lang="en-US" altLang="en-US" sz="2400" b="1" i="0" u="none" strike="noStrike" cap="none" normalizeH="0" baseline="0" dirty="0">
                <a:ln>
                  <a:noFill/>
                </a:ln>
                <a:solidFill>
                  <a:schemeClr val="tx1">
                    <a:lumMod val="95000"/>
                    <a:lumOff val="5000"/>
                  </a:schemeClr>
                </a:solidFill>
                <a:effectLst/>
                <a:latin typeface="Arial" panose="020B0604020202020204" pitchFamily="34" charset="0"/>
              </a:rPr>
              <a:t>100–150 CC</a:t>
            </a:r>
            <a:r>
              <a:rPr kumimoji="0" lang="en-US" altLang="en-US" sz="2400" b="0" i="0" u="none" strike="noStrike" cap="none" normalizeH="0" baseline="0" dirty="0">
                <a:ln>
                  <a:noFill/>
                </a:ln>
                <a:solidFill>
                  <a:schemeClr val="tx1">
                    <a:lumMod val="95000"/>
                    <a:lumOff val="5000"/>
                  </a:schemeClr>
                </a:solidFill>
                <a:effectLst/>
                <a:latin typeface="Arial" panose="020B0604020202020204" pitchFamily="34" charset="0"/>
              </a:rPr>
              <a:t> engines mostly have </a:t>
            </a:r>
            <a:r>
              <a:rPr kumimoji="0" lang="en-US" altLang="en-US" sz="2400" b="1" i="0" u="none" strike="noStrike" cap="none" normalizeH="0" baseline="0" dirty="0">
                <a:ln>
                  <a:noFill/>
                </a:ln>
                <a:solidFill>
                  <a:schemeClr val="tx1">
                    <a:lumMod val="95000"/>
                    <a:lumOff val="5000"/>
                  </a:schemeClr>
                </a:solidFill>
                <a:effectLst/>
                <a:latin typeface="Arial" panose="020B0604020202020204" pitchFamily="34" charset="0"/>
              </a:rPr>
              <a:t>7–15 BHP</a:t>
            </a:r>
            <a:r>
              <a:rPr kumimoji="0" lang="en-US" altLang="en-US" sz="2400" b="0" i="0" u="none" strike="noStrike" cap="none" normalizeH="0" baseline="0" dirty="0">
                <a:ln>
                  <a:noFill/>
                </a:ln>
                <a:solidFill>
                  <a:schemeClr val="tx1">
                    <a:lumMod val="95000"/>
                    <a:lumOff val="5000"/>
                  </a:schemeClr>
                </a:solidFill>
                <a:effectLst/>
                <a:latin typeface="Arial" panose="020B0604020202020204" pitchFamily="34" charset="0"/>
              </a:rPr>
              <a:t>.</a:t>
            </a: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altLang="en-US" sz="2400" b="0" i="0" u="none" strike="noStrike" cap="none" normalizeH="0" baseline="0" dirty="0">
              <a:ln>
                <a:noFill/>
              </a:ln>
              <a:solidFill>
                <a:schemeClr val="tx1">
                  <a:lumMod val="95000"/>
                  <a:lumOff val="5000"/>
                </a:schemeClr>
              </a:solidFill>
              <a:effectLst/>
              <a:latin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400" b="0" i="0" u="none" strike="noStrike" cap="none" normalizeH="0" baseline="0" dirty="0">
                <a:ln>
                  <a:noFill/>
                </a:ln>
                <a:solidFill>
                  <a:schemeClr val="tx1">
                    <a:lumMod val="95000"/>
                    <a:lumOff val="5000"/>
                  </a:schemeClr>
                </a:solidFill>
                <a:effectLst/>
                <a:latin typeface="Arial" panose="020B0604020202020204" pitchFamily="34" charset="0"/>
              </a:rPr>
              <a:t>Mid-range engines (</a:t>
            </a:r>
            <a:r>
              <a:rPr kumimoji="0" lang="en-US" altLang="en-US" sz="2400" b="1" i="0" u="none" strike="noStrike" cap="none" normalizeH="0" baseline="0" dirty="0">
                <a:ln>
                  <a:noFill/>
                </a:ln>
                <a:solidFill>
                  <a:schemeClr val="tx1">
                    <a:lumMod val="95000"/>
                    <a:lumOff val="5000"/>
                  </a:schemeClr>
                </a:solidFill>
                <a:effectLst/>
                <a:latin typeface="Arial" panose="020B0604020202020204" pitchFamily="34" charset="0"/>
              </a:rPr>
              <a:t>200–350 CC</a:t>
            </a:r>
            <a:r>
              <a:rPr kumimoji="0" lang="en-US" altLang="en-US" sz="2400" b="0" i="0" u="none" strike="noStrike" cap="none" normalizeH="0" baseline="0" dirty="0">
                <a:ln>
                  <a:noFill/>
                </a:ln>
                <a:solidFill>
                  <a:schemeClr val="tx1">
                    <a:lumMod val="95000"/>
                    <a:lumOff val="5000"/>
                  </a:schemeClr>
                </a:solidFill>
                <a:effectLst/>
                <a:latin typeface="Arial" panose="020B0604020202020204" pitchFamily="34" charset="0"/>
              </a:rPr>
              <a:t>) produce around </a:t>
            </a:r>
            <a:r>
              <a:rPr kumimoji="0" lang="en-US" altLang="en-US" sz="2400" b="1" i="0" u="none" strike="noStrike" cap="none" normalizeH="0" baseline="0" dirty="0">
                <a:ln>
                  <a:noFill/>
                </a:ln>
                <a:solidFill>
                  <a:schemeClr val="tx1">
                    <a:lumMod val="95000"/>
                    <a:lumOff val="5000"/>
                  </a:schemeClr>
                </a:solidFill>
                <a:effectLst/>
                <a:latin typeface="Arial" panose="020B0604020202020204" pitchFamily="34" charset="0"/>
              </a:rPr>
              <a:t>15–30 BHP</a:t>
            </a:r>
            <a:r>
              <a:rPr kumimoji="0" lang="en-US" altLang="en-US" sz="2400" b="0" i="0" u="none" strike="noStrike" cap="none" normalizeH="0" baseline="0" dirty="0">
                <a:ln>
                  <a:noFill/>
                </a:ln>
                <a:solidFill>
                  <a:schemeClr val="tx1">
                    <a:lumMod val="95000"/>
                    <a:lumOff val="5000"/>
                  </a:schemeClr>
                </a:solidFill>
                <a:effectLst/>
                <a:latin typeface="Arial" panose="020B0604020202020204" pitchFamily="34" charset="0"/>
              </a:rPr>
              <a:t>.</a:t>
            </a:r>
          </a:p>
          <a:p>
            <a:pPr marR="0" lvl="0" algn="l" defTabSz="914400" rtl="0" eaLnBrk="0" fontAlgn="base" latinLnBrk="0" hangingPunct="0">
              <a:lnSpc>
                <a:spcPct val="100000"/>
              </a:lnSpc>
              <a:spcBef>
                <a:spcPct val="0"/>
              </a:spcBef>
              <a:spcAft>
                <a:spcPct val="0"/>
              </a:spcAft>
              <a:buClrTx/>
              <a:buSzTx/>
              <a:tabLst/>
            </a:pPr>
            <a:endParaRPr kumimoji="0" lang="en-US" altLang="en-US" sz="2400" b="0" i="0" u="none" strike="noStrike" cap="none" normalizeH="0" baseline="0" dirty="0">
              <a:ln>
                <a:noFill/>
              </a:ln>
              <a:solidFill>
                <a:schemeClr val="tx1">
                  <a:lumMod val="95000"/>
                  <a:lumOff val="5000"/>
                </a:schemeClr>
              </a:solidFill>
              <a:effectLst/>
              <a:latin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400" b="0" i="0" u="none" strike="noStrike" cap="none" normalizeH="0" baseline="0" dirty="0">
                <a:ln>
                  <a:noFill/>
                </a:ln>
                <a:solidFill>
                  <a:schemeClr val="tx1">
                    <a:lumMod val="95000"/>
                    <a:lumOff val="5000"/>
                  </a:schemeClr>
                </a:solidFill>
                <a:effectLst/>
                <a:latin typeface="Arial" panose="020B0604020202020204" pitchFamily="34" charset="0"/>
              </a:rPr>
              <a:t>Large engines (</a:t>
            </a:r>
            <a:r>
              <a:rPr kumimoji="0" lang="en-US" altLang="en-US" sz="2400" b="1" i="0" u="none" strike="noStrike" cap="none" normalizeH="0" baseline="0" dirty="0">
                <a:ln>
                  <a:noFill/>
                </a:ln>
                <a:solidFill>
                  <a:schemeClr val="tx1">
                    <a:lumMod val="95000"/>
                    <a:lumOff val="5000"/>
                  </a:schemeClr>
                </a:solidFill>
                <a:effectLst/>
                <a:latin typeface="Arial" panose="020B0604020202020204" pitchFamily="34" charset="0"/>
              </a:rPr>
              <a:t>400+ CC</a:t>
            </a:r>
            <a:r>
              <a:rPr kumimoji="0" lang="en-US" altLang="en-US" sz="2400" b="0" i="0" u="none" strike="noStrike" cap="none" normalizeH="0" baseline="0" dirty="0">
                <a:ln>
                  <a:noFill/>
                </a:ln>
                <a:solidFill>
                  <a:schemeClr val="tx1">
                    <a:lumMod val="95000"/>
                    <a:lumOff val="5000"/>
                  </a:schemeClr>
                </a:solidFill>
                <a:effectLst/>
                <a:latin typeface="Arial" panose="020B0604020202020204" pitchFamily="34" charset="0"/>
              </a:rPr>
              <a:t>) deliver above </a:t>
            </a:r>
            <a:r>
              <a:rPr kumimoji="0" lang="en-US" altLang="en-US" sz="2400" b="1" i="0" u="none" strike="noStrike" cap="none" normalizeH="0" baseline="0" dirty="0">
                <a:ln>
                  <a:noFill/>
                </a:ln>
                <a:solidFill>
                  <a:schemeClr val="tx1">
                    <a:lumMod val="95000"/>
                    <a:lumOff val="5000"/>
                  </a:schemeClr>
                </a:solidFill>
                <a:effectLst/>
                <a:latin typeface="Arial" panose="020B0604020202020204" pitchFamily="34" charset="0"/>
              </a:rPr>
              <a:t>40 BHP</a:t>
            </a:r>
            <a:r>
              <a:rPr kumimoji="0" lang="en-US" altLang="en-US" sz="2400" b="0" i="0" u="none" strike="noStrike" cap="none" normalizeH="0" baseline="0" dirty="0">
                <a:ln>
                  <a:noFill/>
                </a:ln>
                <a:solidFill>
                  <a:schemeClr val="tx1">
                    <a:lumMod val="95000"/>
                    <a:lumOff val="5000"/>
                  </a:schemeClr>
                </a:solidFill>
                <a:effectLst/>
                <a:latin typeface="Arial" panose="020B0604020202020204" pitchFamily="34" charset="0"/>
              </a:rPr>
              <a:t> in some cases.</a:t>
            </a:r>
          </a:p>
        </p:txBody>
      </p:sp>
    </p:spTree>
    <p:extLst>
      <p:ext uri="{BB962C8B-B14F-4D97-AF65-F5344CB8AC3E}">
        <p14:creationId xmlns:p14="http://schemas.microsoft.com/office/powerpoint/2010/main" val="26389099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A9C3B5-9F2C-E4F2-678F-955C9B0B7FF3}"/>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2F1305C1-A55D-7401-4706-3F8C2499A132}"/>
              </a:ext>
            </a:extLst>
          </p:cNvPr>
          <p:cNvPicPr>
            <a:picLocks noChangeAspect="1"/>
          </p:cNvPicPr>
          <p:nvPr/>
        </p:nvPicPr>
        <p:blipFill>
          <a:blip r:embed="rId3"/>
          <a:stretch>
            <a:fillRect/>
          </a:stretch>
        </p:blipFill>
        <p:spPr>
          <a:xfrm>
            <a:off x="406021" y="176737"/>
            <a:ext cx="11379960" cy="4275116"/>
          </a:xfrm>
          <a:prstGeom prst="rect">
            <a:avLst/>
          </a:prstGeom>
        </p:spPr>
      </p:pic>
      <p:sp>
        <p:nvSpPr>
          <p:cNvPr id="3" name="Text 0">
            <a:extLst>
              <a:ext uri="{FF2B5EF4-FFF2-40B4-BE49-F238E27FC236}">
                <a16:creationId xmlns:a16="http://schemas.microsoft.com/office/drawing/2014/main" id="{94F45C4E-1C33-9345-D9EB-096851540012}"/>
              </a:ext>
            </a:extLst>
          </p:cNvPr>
          <p:cNvSpPr/>
          <p:nvPr/>
        </p:nvSpPr>
        <p:spPr>
          <a:xfrm>
            <a:off x="406020" y="4408228"/>
            <a:ext cx="7379256" cy="708779"/>
          </a:xfrm>
          <a:prstGeom prst="rect">
            <a:avLst/>
          </a:prstGeom>
          <a:noFill/>
          <a:ln/>
        </p:spPr>
        <p:txBody>
          <a:bodyPr wrap="none" lIns="0" tIns="0" rIns="0" bIns="0" rtlCol="0" anchor="t"/>
          <a:lstStyle/>
          <a:p>
            <a:pPr marL="0" indent="0" algn="l">
              <a:lnSpc>
                <a:spcPts val="5550"/>
              </a:lnSpc>
              <a:buNone/>
            </a:pPr>
            <a:r>
              <a:rPr lang="en-US" sz="3600" dirty="0">
                <a:solidFill>
                  <a:srgbClr val="FF0000"/>
                </a:solidFill>
                <a:latin typeface="Instrument Sans Medium" pitchFamily="34" charset="0"/>
                <a:ea typeface="Instrument Sans Medium" pitchFamily="34" charset="-122"/>
                <a:cs typeface="Instrument Sans Medium" pitchFamily="34" charset="-120"/>
              </a:rPr>
              <a:t>Ex-Showroom Price of Bikes</a:t>
            </a:r>
            <a:endParaRPr lang="en-US" sz="3600" dirty="0">
              <a:solidFill>
                <a:srgbClr val="FF0000"/>
              </a:solidFill>
            </a:endParaRPr>
          </a:p>
        </p:txBody>
      </p:sp>
      <p:sp>
        <p:nvSpPr>
          <p:cNvPr id="4" name="Text 1">
            <a:extLst>
              <a:ext uri="{FF2B5EF4-FFF2-40B4-BE49-F238E27FC236}">
                <a16:creationId xmlns:a16="http://schemas.microsoft.com/office/drawing/2014/main" id="{3311D064-3950-A20C-2A29-C6B85561429A}"/>
              </a:ext>
            </a:extLst>
          </p:cNvPr>
          <p:cNvSpPr/>
          <p:nvPr/>
        </p:nvSpPr>
        <p:spPr>
          <a:xfrm>
            <a:off x="406021" y="5117007"/>
            <a:ext cx="11494828" cy="1451610"/>
          </a:xfrm>
          <a:prstGeom prst="rect">
            <a:avLst/>
          </a:prstGeom>
          <a:noFill/>
          <a:ln/>
        </p:spPr>
        <p:txBody>
          <a:bodyPr wrap="square" lIns="0" tIns="0" rIns="0" bIns="0" rtlCol="0" anchor="t"/>
          <a:lstStyle/>
          <a:p>
            <a:pPr marL="0" indent="0" algn="l">
              <a:lnSpc>
                <a:spcPts val="2850"/>
              </a:lnSpc>
              <a:buNone/>
            </a:pPr>
            <a:r>
              <a:rPr lang="en-US" sz="1750" dirty="0">
                <a:solidFill>
                  <a:schemeClr val="tx1">
                    <a:lumMod val="85000"/>
                    <a:lumOff val="15000"/>
                  </a:schemeClr>
                </a:solidFill>
                <a:latin typeface="Inter" pitchFamily="34" charset="0"/>
                <a:ea typeface="Inter" pitchFamily="34" charset="-122"/>
                <a:cs typeface="Inter" pitchFamily="34" charset="-120"/>
              </a:rPr>
              <a:t>This horizontal bar plot offers a clear visual comparison of the ex-showroom price for every bike model in our dataset. The length of each bar directly reflects the price, allowing for immediate identification of cost variations across models. The 'viridis' color palette adds a visually appealing gradient from yellow to purple, enhancing readability and engagement.</a:t>
            </a:r>
            <a:endParaRPr lang="en-US" sz="1750" dirty="0">
              <a:solidFill>
                <a:schemeClr val="tx1">
                  <a:lumMod val="85000"/>
                  <a:lumOff val="15000"/>
                </a:schemeClr>
              </a:solidFill>
            </a:endParaRPr>
          </a:p>
        </p:txBody>
      </p:sp>
      <p:pic>
        <p:nvPicPr>
          <p:cNvPr id="6" name="Picture 5">
            <a:extLst>
              <a:ext uri="{FF2B5EF4-FFF2-40B4-BE49-F238E27FC236}">
                <a16:creationId xmlns:a16="http://schemas.microsoft.com/office/drawing/2014/main" id="{D5FF1827-D3B9-BE44-327E-F8A32C32B2F3}"/>
              </a:ext>
            </a:extLst>
          </p:cNvPr>
          <p:cNvPicPr>
            <a:picLocks noChangeAspect="1"/>
          </p:cNvPicPr>
          <p:nvPr/>
        </p:nvPicPr>
        <p:blipFill>
          <a:blip r:embed="rId4"/>
          <a:stretch>
            <a:fillRect/>
          </a:stretch>
        </p:blipFill>
        <p:spPr>
          <a:xfrm>
            <a:off x="406019" y="176738"/>
            <a:ext cx="11530380" cy="4275116"/>
          </a:xfrm>
          <a:prstGeom prst="rect">
            <a:avLst/>
          </a:prstGeom>
        </p:spPr>
      </p:pic>
    </p:spTree>
    <p:extLst>
      <p:ext uri="{BB962C8B-B14F-4D97-AF65-F5344CB8AC3E}">
        <p14:creationId xmlns:p14="http://schemas.microsoft.com/office/powerpoint/2010/main" val="35648505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5A6BF8-B008-AD6D-0CAA-36FFB91C152C}"/>
            </a:ext>
          </a:extLst>
        </p:cNvPr>
        <p:cNvGrpSpPr/>
        <p:nvPr/>
      </p:nvGrpSpPr>
      <p:grpSpPr>
        <a:xfrm>
          <a:off x="0" y="0"/>
          <a:ext cx="0" cy="0"/>
          <a:chOff x="0" y="0"/>
          <a:chExt cx="0" cy="0"/>
        </a:xfrm>
      </p:grpSpPr>
      <p:sp>
        <p:nvSpPr>
          <p:cNvPr id="3" name="Text 0">
            <a:extLst>
              <a:ext uri="{FF2B5EF4-FFF2-40B4-BE49-F238E27FC236}">
                <a16:creationId xmlns:a16="http://schemas.microsoft.com/office/drawing/2014/main" id="{BEF5F2A2-7B89-8301-2502-17B7AB9E7419}"/>
              </a:ext>
            </a:extLst>
          </p:cNvPr>
          <p:cNvSpPr/>
          <p:nvPr/>
        </p:nvSpPr>
        <p:spPr>
          <a:xfrm>
            <a:off x="1296538" y="462613"/>
            <a:ext cx="11816742" cy="1417558"/>
          </a:xfrm>
          <a:prstGeom prst="rect">
            <a:avLst/>
          </a:prstGeom>
          <a:noFill/>
          <a:ln/>
        </p:spPr>
        <p:txBody>
          <a:bodyPr wrap="square" lIns="0" tIns="0" rIns="0" bIns="0" rtlCol="0" anchor="t"/>
          <a:lstStyle/>
          <a:p>
            <a:pPr marL="0" indent="0" algn="l">
              <a:lnSpc>
                <a:spcPts val="5550"/>
              </a:lnSpc>
              <a:buNone/>
            </a:pPr>
            <a:r>
              <a:rPr lang="en-US" sz="3600" dirty="0">
                <a:solidFill>
                  <a:srgbClr val="FF0000"/>
                </a:solidFill>
                <a:latin typeface="Instrument Sans Medium" pitchFamily="34" charset="0"/>
                <a:ea typeface="Instrument Sans Medium" pitchFamily="34" charset="-122"/>
                <a:cs typeface="Instrument Sans Medium" pitchFamily="34" charset="-120"/>
              </a:rPr>
              <a:t>Mileage (kmpl) Distribution: Common Ranges</a:t>
            </a:r>
            <a:endParaRPr lang="en-US" sz="3600" dirty="0">
              <a:solidFill>
                <a:srgbClr val="FF0000"/>
              </a:solidFill>
            </a:endParaRPr>
          </a:p>
        </p:txBody>
      </p:sp>
      <p:sp>
        <p:nvSpPr>
          <p:cNvPr id="4" name="Text 1">
            <a:extLst>
              <a:ext uri="{FF2B5EF4-FFF2-40B4-BE49-F238E27FC236}">
                <a16:creationId xmlns:a16="http://schemas.microsoft.com/office/drawing/2014/main" id="{95469D12-1E59-B43B-5D9F-563284E79571}"/>
              </a:ext>
            </a:extLst>
          </p:cNvPr>
          <p:cNvSpPr/>
          <p:nvPr/>
        </p:nvSpPr>
        <p:spPr>
          <a:xfrm flipV="1">
            <a:off x="6096000" y="1834452"/>
            <a:ext cx="5921097" cy="45719"/>
          </a:xfrm>
          <a:prstGeom prst="rect">
            <a:avLst/>
          </a:prstGeom>
          <a:noFill/>
          <a:ln/>
        </p:spPr>
        <p:txBody>
          <a:bodyPr wrap="square" lIns="0" tIns="0" rIns="0" bIns="0" rtlCol="0" anchor="t"/>
          <a:lstStyle/>
          <a:p>
            <a:pPr marL="0" indent="0" algn="l">
              <a:lnSpc>
                <a:spcPts val="2850"/>
              </a:lnSpc>
              <a:buNone/>
            </a:pPr>
            <a:endParaRPr lang="en-US" sz="1750" dirty="0">
              <a:solidFill>
                <a:schemeClr val="tx1">
                  <a:lumMod val="85000"/>
                  <a:lumOff val="15000"/>
                </a:schemeClr>
              </a:solidFill>
            </a:endParaRPr>
          </a:p>
        </p:txBody>
      </p:sp>
      <p:sp>
        <p:nvSpPr>
          <p:cNvPr id="5" name="Text 2">
            <a:extLst>
              <a:ext uri="{FF2B5EF4-FFF2-40B4-BE49-F238E27FC236}">
                <a16:creationId xmlns:a16="http://schemas.microsoft.com/office/drawing/2014/main" id="{66D00B75-9385-F69A-84EE-231D6B3746B5}"/>
              </a:ext>
            </a:extLst>
          </p:cNvPr>
          <p:cNvSpPr/>
          <p:nvPr/>
        </p:nvSpPr>
        <p:spPr>
          <a:xfrm>
            <a:off x="6084477" y="4306400"/>
            <a:ext cx="5736908" cy="1451610"/>
          </a:xfrm>
          <a:prstGeom prst="rect">
            <a:avLst/>
          </a:prstGeom>
          <a:noFill/>
          <a:ln/>
        </p:spPr>
        <p:txBody>
          <a:bodyPr wrap="square" lIns="0" tIns="0" rIns="0" bIns="0" rtlCol="0" anchor="t"/>
          <a:lstStyle/>
          <a:p>
            <a:pPr marL="0" indent="0" algn="l">
              <a:lnSpc>
                <a:spcPts val="2850"/>
              </a:lnSpc>
              <a:buNone/>
            </a:pPr>
            <a:endParaRPr lang="en-US" sz="1750" dirty="0">
              <a:solidFill>
                <a:schemeClr val="tx1">
                  <a:lumMod val="85000"/>
                  <a:lumOff val="15000"/>
                </a:schemeClr>
              </a:solidFill>
            </a:endParaRPr>
          </a:p>
        </p:txBody>
      </p:sp>
      <p:sp>
        <p:nvSpPr>
          <p:cNvPr id="6" name="Rectangle 1">
            <a:extLst>
              <a:ext uri="{FF2B5EF4-FFF2-40B4-BE49-F238E27FC236}">
                <a16:creationId xmlns:a16="http://schemas.microsoft.com/office/drawing/2014/main" id="{DEFAD85F-4A01-AEDC-AEEB-EE60C90AD833}"/>
              </a:ext>
            </a:extLst>
          </p:cNvPr>
          <p:cNvSpPr>
            <a:spLocks noChangeArrowheads="1"/>
          </p:cNvSpPr>
          <p:nvPr/>
        </p:nvSpPr>
        <p:spPr bwMode="auto">
          <a:xfrm>
            <a:off x="6096000" y="1536174"/>
            <a:ext cx="6291553" cy="3785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000" b="0" i="0" u="none" strike="noStrike" cap="none" normalizeH="0" baseline="0" dirty="0">
                <a:ln>
                  <a:noFill/>
                </a:ln>
                <a:solidFill>
                  <a:schemeClr val="tx1">
                    <a:lumMod val="95000"/>
                    <a:lumOff val="5000"/>
                  </a:schemeClr>
                </a:solidFill>
                <a:effectLst/>
                <a:latin typeface="Arial" panose="020B0604020202020204" pitchFamily="34" charset="0"/>
              </a:rPr>
              <a:t>Mileage values range from </a:t>
            </a:r>
            <a:r>
              <a:rPr kumimoji="0" lang="en-US" altLang="en-US" sz="2000" b="1" i="0" u="none" strike="noStrike" cap="none" normalizeH="0" baseline="0" dirty="0">
                <a:ln>
                  <a:noFill/>
                </a:ln>
                <a:solidFill>
                  <a:schemeClr val="tx1">
                    <a:lumMod val="95000"/>
                    <a:lumOff val="5000"/>
                  </a:schemeClr>
                </a:solidFill>
                <a:effectLst/>
                <a:latin typeface="Arial" panose="020B0604020202020204" pitchFamily="34" charset="0"/>
              </a:rPr>
              <a:t>25 kmpl to 65 kmpl</a:t>
            </a:r>
            <a:r>
              <a:rPr kumimoji="0" lang="en-US" altLang="en-US" sz="2000" b="0" i="0" u="none" strike="noStrike" cap="none" normalizeH="0" baseline="0" dirty="0">
                <a:ln>
                  <a:noFill/>
                </a:ln>
                <a:solidFill>
                  <a:schemeClr val="tx1">
                    <a:lumMod val="95000"/>
                    <a:lumOff val="5000"/>
                  </a:schemeClr>
                </a:solidFill>
                <a:effectLst/>
                <a:latin typeface="Arial" panose="020B0604020202020204" pitchFamily="34" charset="0"/>
              </a:rPr>
              <a:t>.</a:t>
            </a: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altLang="en-US" sz="2000" b="0" i="0" u="none" strike="noStrike" cap="none" normalizeH="0" baseline="0" dirty="0">
              <a:ln>
                <a:noFill/>
              </a:ln>
              <a:solidFill>
                <a:schemeClr val="tx1">
                  <a:lumMod val="95000"/>
                  <a:lumOff val="5000"/>
                </a:schemeClr>
              </a:solidFill>
              <a:effectLst/>
              <a:latin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000" b="0" i="0" u="none" strike="noStrike" cap="none" normalizeH="0" baseline="0" dirty="0">
                <a:ln>
                  <a:noFill/>
                </a:ln>
                <a:solidFill>
                  <a:schemeClr val="tx1">
                    <a:lumMod val="95000"/>
                    <a:lumOff val="5000"/>
                  </a:schemeClr>
                </a:solidFill>
                <a:effectLst/>
                <a:latin typeface="Arial" panose="020B0604020202020204" pitchFamily="34" charset="0"/>
              </a:rPr>
              <a:t>Two major peaks are visible:</a:t>
            </a: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altLang="en-US" sz="2000" b="0" i="0" u="none" strike="noStrike" cap="none" normalizeH="0" baseline="0" dirty="0">
              <a:ln>
                <a:noFill/>
              </a:ln>
              <a:solidFill>
                <a:schemeClr val="tx1">
                  <a:lumMod val="95000"/>
                  <a:lumOff val="5000"/>
                </a:schemeClr>
              </a:solidFill>
              <a:effectLst/>
              <a:latin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000" b="0" i="0" u="none" strike="noStrike" cap="none" normalizeH="0" baseline="0" dirty="0">
                <a:ln>
                  <a:noFill/>
                </a:ln>
                <a:solidFill>
                  <a:schemeClr val="tx1">
                    <a:lumMod val="95000"/>
                    <a:lumOff val="5000"/>
                  </a:schemeClr>
                </a:solidFill>
                <a:effectLst/>
                <a:latin typeface="Arial" panose="020B0604020202020204" pitchFamily="34" charset="0"/>
              </a:rPr>
              <a:t>Around </a:t>
            </a:r>
            <a:r>
              <a:rPr kumimoji="0" lang="en-US" altLang="en-US" sz="2000" b="1" i="0" u="none" strike="noStrike" cap="none" normalizeH="0" baseline="0" dirty="0">
                <a:ln>
                  <a:noFill/>
                </a:ln>
                <a:solidFill>
                  <a:schemeClr val="tx1">
                    <a:lumMod val="95000"/>
                    <a:lumOff val="5000"/>
                  </a:schemeClr>
                </a:solidFill>
                <a:effectLst/>
                <a:latin typeface="Arial" panose="020B0604020202020204" pitchFamily="34" charset="0"/>
              </a:rPr>
              <a:t>35 kmpl</a:t>
            </a:r>
            <a:r>
              <a:rPr kumimoji="0" lang="en-US" altLang="en-US" sz="2000" b="0" i="0" u="none" strike="noStrike" cap="none" normalizeH="0" baseline="0" dirty="0">
                <a:ln>
                  <a:noFill/>
                </a:ln>
                <a:solidFill>
                  <a:schemeClr val="tx1">
                    <a:lumMod val="95000"/>
                    <a:lumOff val="5000"/>
                  </a:schemeClr>
                </a:solidFill>
                <a:effectLst/>
                <a:latin typeface="Arial" panose="020B0604020202020204" pitchFamily="34" charset="0"/>
              </a:rPr>
              <a:t> (lower-mileage group)</a:t>
            </a: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altLang="en-US" sz="2000" b="0" i="0" u="none" strike="noStrike" cap="none" normalizeH="0" baseline="0" dirty="0">
              <a:ln>
                <a:noFill/>
              </a:ln>
              <a:solidFill>
                <a:schemeClr val="tx1">
                  <a:lumMod val="95000"/>
                  <a:lumOff val="5000"/>
                </a:schemeClr>
              </a:solidFill>
              <a:effectLst/>
              <a:latin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000" b="0" i="0" u="none" strike="noStrike" cap="none" normalizeH="0" baseline="0" dirty="0">
                <a:ln>
                  <a:noFill/>
                </a:ln>
                <a:solidFill>
                  <a:schemeClr val="tx1">
                    <a:lumMod val="95000"/>
                    <a:lumOff val="5000"/>
                  </a:schemeClr>
                </a:solidFill>
                <a:effectLst/>
                <a:latin typeface="Arial" panose="020B0604020202020204" pitchFamily="34" charset="0"/>
              </a:rPr>
              <a:t>Around </a:t>
            </a:r>
            <a:r>
              <a:rPr kumimoji="0" lang="en-US" altLang="en-US" sz="2000" b="1" i="0" u="none" strike="noStrike" cap="none" normalizeH="0" baseline="0" dirty="0">
                <a:ln>
                  <a:noFill/>
                </a:ln>
                <a:solidFill>
                  <a:schemeClr val="tx1">
                    <a:lumMod val="95000"/>
                    <a:lumOff val="5000"/>
                  </a:schemeClr>
                </a:solidFill>
                <a:effectLst/>
                <a:latin typeface="Arial" panose="020B0604020202020204" pitchFamily="34" charset="0"/>
              </a:rPr>
              <a:t>48–50 kmpl</a:t>
            </a:r>
            <a:r>
              <a:rPr kumimoji="0" lang="en-US" altLang="en-US" sz="2000" b="0" i="0" u="none" strike="noStrike" cap="none" normalizeH="0" baseline="0" dirty="0">
                <a:ln>
                  <a:noFill/>
                </a:ln>
                <a:solidFill>
                  <a:schemeClr val="tx1">
                    <a:lumMod val="95000"/>
                    <a:lumOff val="5000"/>
                  </a:schemeClr>
                </a:solidFill>
                <a:effectLst/>
                <a:latin typeface="Arial" panose="020B0604020202020204" pitchFamily="34" charset="0"/>
              </a:rPr>
              <a:t> (higher-mileage group)</a:t>
            </a: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altLang="en-US" sz="2000" b="0" i="0" u="none" strike="noStrike" cap="none" normalizeH="0" baseline="0" dirty="0">
              <a:ln>
                <a:noFill/>
              </a:ln>
              <a:solidFill>
                <a:schemeClr val="tx1">
                  <a:lumMod val="95000"/>
                  <a:lumOff val="5000"/>
                </a:schemeClr>
              </a:solidFill>
              <a:effectLst/>
              <a:latin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000" b="0" i="0" u="none" strike="noStrike" cap="none" normalizeH="0" baseline="0" dirty="0">
                <a:ln>
                  <a:noFill/>
                </a:ln>
                <a:solidFill>
                  <a:schemeClr val="tx1">
                    <a:lumMod val="95000"/>
                    <a:lumOff val="5000"/>
                  </a:schemeClr>
                </a:solidFill>
                <a:effectLst/>
                <a:latin typeface="Arial" panose="020B0604020202020204" pitchFamily="34" charset="0"/>
              </a:rPr>
              <a:t>A smaller cluster exists around </a:t>
            </a:r>
            <a:r>
              <a:rPr kumimoji="0" lang="en-US" altLang="en-US" sz="2000" b="1" i="0" u="none" strike="noStrike" cap="none" normalizeH="0" baseline="0" dirty="0">
                <a:ln>
                  <a:noFill/>
                </a:ln>
                <a:solidFill>
                  <a:schemeClr val="tx1">
                    <a:lumMod val="95000"/>
                    <a:lumOff val="5000"/>
                  </a:schemeClr>
                </a:solidFill>
                <a:effectLst/>
                <a:latin typeface="Arial" panose="020B0604020202020204" pitchFamily="34" charset="0"/>
              </a:rPr>
              <a:t>60+ kmpl</a:t>
            </a:r>
            <a:r>
              <a:rPr kumimoji="0" lang="en-US" altLang="en-US" sz="2000" b="0" i="0" u="none" strike="noStrike" cap="none" normalizeH="0" baseline="0" dirty="0">
                <a:ln>
                  <a:noFill/>
                </a:ln>
                <a:solidFill>
                  <a:schemeClr val="tx1">
                    <a:lumMod val="95000"/>
                    <a:lumOff val="5000"/>
                  </a:schemeClr>
                </a:solidFill>
                <a:effectLst/>
                <a:latin typeface="Arial" panose="020B0604020202020204" pitchFamily="34" charset="0"/>
              </a:rPr>
              <a:t>.</a:t>
            </a: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endParaRPr kumimoji="0" lang="en-US" altLang="en-US" sz="2000" b="0" i="0" u="none" strike="noStrike" cap="none" normalizeH="0" baseline="0" dirty="0">
              <a:ln>
                <a:noFill/>
              </a:ln>
              <a:solidFill>
                <a:schemeClr val="tx1">
                  <a:lumMod val="95000"/>
                  <a:lumOff val="5000"/>
                </a:schemeClr>
              </a:solidFill>
              <a:effectLst/>
              <a:latin typeface="Arial" panose="020B0604020202020204" pitchFamily="34" charset="0"/>
            </a:endParaRPr>
          </a:p>
          <a:p>
            <a:pPr marL="342900" marR="0" lvl="0" indent="-34290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2000" b="0" i="0" u="none" strike="noStrike" cap="none" normalizeH="0" baseline="0" dirty="0">
                <a:ln>
                  <a:noFill/>
                </a:ln>
                <a:solidFill>
                  <a:schemeClr val="tx1">
                    <a:lumMod val="95000"/>
                    <a:lumOff val="5000"/>
                  </a:schemeClr>
                </a:solidFill>
                <a:effectLst/>
                <a:latin typeface="Arial" panose="020B0604020202020204" pitchFamily="34" charset="0"/>
              </a:rPr>
              <a:t>Distribution is </a:t>
            </a:r>
            <a:r>
              <a:rPr kumimoji="0" lang="en-US" altLang="en-US" sz="2000" b="1" i="0" u="none" strike="noStrike" cap="none" normalizeH="0" baseline="0" dirty="0">
                <a:ln>
                  <a:noFill/>
                </a:ln>
                <a:solidFill>
                  <a:schemeClr val="tx1">
                    <a:lumMod val="95000"/>
                    <a:lumOff val="5000"/>
                  </a:schemeClr>
                </a:solidFill>
                <a:effectLst/>
                <a:latin typeface="Arial" panose="020B0604020202020204" pitchFamily="34" charset="0"/>
              </a:rPr>
              <a:t>bimodal</a:t>
            </a:r>
            <a:r>
              <a:rPr kumimoji="0" lang="en-US" altLang="en-US" sz="2000" b="0" i="0" u="none" strike="noStrike" cap="none" normalizeH="0" baseline="0" dirty="0">
                <a:ln>
                  <a:noFill/>
                </a:ln>
                <a:solidFill>
                  <a:schemeClr val="tx1">
                    <a:lumMod val="95000"/>
                    <a:lumOff val="5000"/>
                  </a:schemeClr>
                </a:solidFill>
                <a:effectLst/>
                <a:latin typeface="Arial" panose="020B0604020202020204" pitchFamily="34" charset="0"/>
              </a:rPr>
              <a:t>, indicating two popular mileage segments in the dataset.</a:t>
            </a:r>
          </a:p>
        </p:txBody>
      </p:sp>
      <p:pic>
        <p:nvPicPr>
          <p:cNvPr id="8" name="Picture 7">
            <a:extLst>
              <a:ext uri="{FF2B5EF4-FFF2-40B4-BE49-F238E27FC236}">
                <a16:creationId xmlns:a16="http://schemas.microsoft.com/office/drawing/2014/main" id="{FC17537F-2055-594C-CE89-B17C2E27080C}"/>
              </a:ext>
            </a:extLst>
          </p:cNvPr>
          <p:cNvPicPr>
            <a:picLocks noChangeAspect="1"/>
          </p:cNvPicPr>
          <p:nvPr/>
        </p:nvPicPr>
        <p:blipFill>
          <a:blip r:embed="rId3"/>
          <a:stretch>
            <a:fillRect/>
          </a:stretch>
        </p:blipFill>
        <p:spPr>
          <a:xfrm>
            <a:off x="959439" y="1536174"/>
            <a:ext cx="5125037" cy="5257831"/>
          </a:xfrm>
          <a:prstGeom prst="rect">
            <a:avLst/>
          </a:prstGeom>
        </p:spPr>
      </p:pic>
    </p:spTree>
    <p:extLst>
      <p:ext uri="{BB962C8B-B14F-4D97-AF65-F5344CB8AC3E}">
        <p14:creationId xmlns:p14="http://schemas.microsoft.com/office/powerpoint/2010/main" val="254147626"/>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554</TotalTime>
  <Words>1216</Words>
  <Application>Microsoft Office PowerPoint</Application>
  <PresentationFormat>Widescreen</PresentationFormat>
  <Paragraphs>101</Paragraphs>
  <Slides>16</Slides>
  <Notes>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Wingdings</vt:lpstr>
      <vt:lpstr>Inter</vt:lpstr>
      <vt:lpstr>Instrument Sans Medium</vt:lpstr>
      <vt:lpstr>Calibri</vt:lpstr>
      <vt:lpstr>Arial</vt:lpstr>
      <vt:lpstr>Libre Baskerville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Raghu Ram Aduri</dc:creator>
  <cp:lastModifiedBy>Mennuli prasad</cp:lastModifiedBy>
  <cp:revision>20</cp:revision>
  <dcterms:created xsi:type="dcterms:W3CDTF">2021-02-16T05:19:01Z</dcterms:created>
  <dcterms:modified xsi:type="dcterms:W3CDTF">2025-08-19T15:13:46Z</dcterms:modified>
</cp:coreProperties>
</file>